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2"/>
  </p:notesMasterIdLst>
  <p:sldIdLst>
    <p:sldId id="256" r:id="rId2"/>
    <p:sldId id="261" r:id="rId3"/>
    <p:sldId id="279" r:id="rId4"/>
    <p:sldId id="275" r:id="rId5"/>
    <p:sldId id="276" r:id="rId6"/>
    <p:sldId id="277" r:id="rId7"/>
    <p:sldId id="271" r:id="rId8"/>
    <p:sldId id="264" r:id="rId9"/>
    <p:sldId id="262" r:id="rId10"/>
    <p:sldId id="281" r:id="rId11"/>
    <p:sldId id="283" r:id="rId12"/>
    <p:sldId id="257" r:id="rId13"/>
    <p:sldId id="263" r:id="rId14"/>
    <p:sldId id="265" r:id="rId15"/>
    <p:sldId id="285" r:id="rId16"/>
    <p:sldId id="266" r:id="rId17"/>
    <p:sldId id="268" r:id="rId18"/>
    <p:sldId id="286" r:id="rId19"/>
    <p:sldId id="287" r:id="rId20"/>
    <p:sldId id="28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A8637-EE20-4296-8E7D-E466230AD10D}" type="datetimeFigureOut">
              <a:rPr lang="en-US" smtClean="0"/>
              <a:pPr/>
              <a:t>5/13/2017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D427A-E860-4E56-B06E-CD984C4EABD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FA88C0C-C277-4A04-8855-C0213F75BA16}" type="datetimeFigureOut">
              <a:rPr lang="en-US" smtClean="0"/>
              <a:pPr/>
              <a:t>5/13/2017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AA2D5C6-F231-4DA2-B8ED-C8B6B8044EC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A2D5C6-F231-4DA2-B8ED-C8B6B8044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A2D5C6-F231-4DA2-B8ED-C8B6B8044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A2D5C6-F231-4DA2-B8ED-C8B6B8044EC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AA2D5C6-F231-4DA2-B8ED-C8B6B8044EC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AA2D5C6-F231-4DA2-B8ED-C8B6B8044EC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AA2D5C6-F231-4DA2-B8ED-C8B6B8044EC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AA2D5C6-F231-4DA2-B8ED-C8B6B8044EC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FA88C0C-C277-4A04-8855-C0213F75BA16}" type="datetimeFigureOut">
              <a:rPr lang="en-US" smtClean="0"/>
              <a:pPr/>
              <a:t>5/13/2017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AA2D5C6-F231-4DA2-B8ED-C8B6B8044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FA88C0C-C277-4A04-8855-C0213F75BA16}" type="datetimeFigureOut">
              <a:rPr lang="en-US" smtClean="0"/>
              <a:pPr/>
              <a:t>5/13/2017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AA2D5C6-F231-4DA2-B8ED-C8B6B8044EC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FA88C0C-C277-4A04-8855-C0213F75BA16}" type="datetimeFigureOut">
              <a:rPr lang="en-US" smtClean="0"/>
              <a:pPr/>
              <a:t>5/13/2017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AA2D5C6-F231-4DA2-B8ED-C8B6B8044EC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FA88C0C-C277-4A04-8855-C0213F75BA16}" type="datetimeFigureOut">
              <a:rPr lang="en-US" smtClean="0"/>
              <a:pPr/>
              <a:t>5/13/2017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AA2D5C6-F231-4DA2-B8ED-C8B6B8044E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571472" y="1857364"/>
            <a:ext cx="7772400" cy="1470025"/>
          </a:xfrm>
        </p:spPr>
        <p:txBody>
          <a:bodyPr>
            <a:normAutofit fontScale="90000"/>
          </a:bodyPr>
          <a:lstStyle/>
          <a:p>
            <a:pPr algn="ctr"/>
            <a:r>
              <a:rPr lang="sr-Cyrl-RS" sz="2800" dirty="0" smtClean="0">
                <a:solidFill>
                  <a:srgbClr val="0070C0"/>
                </a:solidFill>
              </a:rPr>
              <a:t>ОСИГУРАЊЕ ОД ПРОФЕСИОНАЛНЕ ОДГОВОРНОСТИ ПОСРЕДНИКА У ОСИГУРАЊУ</a:t>
            </a:r>
            <a:br>
              <a:rPr lang="sr-Cyrl-RS" sz="2800" dirty="0" smtClean="0">
                <a:solidFill>
                  <a:srgbClr val="0070C0"/>
                </a:solidFill>
              </a:rPr>
            </a:br>
            <a:r>
              <a:rPr lang="sr-Cyrl-RS" sz="2800" dirty="0" smtClean="0">
                <a:solidFill>
                  <a:srgbClr val="0070C0"/>
                </a:solidFill>
              </a:rPr>
              <a:t>                                       </a:t>
            </a:r>
            <a:r>
              <a:rPr lang="sr-Cyrl-RS" sz="2400" dirty="0" smtClean="0">
                <a:solidFill>
                  <a:srgbClr val="0070C0"/>
                </a:solidFill>
              </a:rPr>
              <a:t>Проф. др Јасна Пак</a:t>
            </a:r>
            <a:endParaRPr lang="en-US" sz="2400" dirty="0">
              <a:solidFill>
                <a:srgbClr val="0070C0"/>
              </a:solidFill>
            </a:endParaRPr>
          </a:p>
        </p:txBody>
      </p:sp>
      <p:sp>
        <p:nvSpPr>
          <p:cNvPr id="3" name="Title 1"/>
          <p:cNvSpPr txBox="1">
            <a:spLocks/>
          </p:cNvSpPr>
          <p:nvPr/>
        </p:nvSpPr>
        <p:spPr>
          <a:xfrm>
            <a:off x="714348" y="3643314"/>
            <a:ext cx="7772400" cy="1470025"/>
          </a:xfrm>
          <a:prstGeom prst="rect">
            <a:avLst/>
          </a:prstGeom>
        </p:spPr>
        <p:txBody>
          <a:bodyPr vert="horz" anchor="b">
            <a:normAutofit fontScale="975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sr-Cyrl-RS" sz="2400" b="1" dirty="0" smtClean="0">
                <a:solidFill>
                  <a:srgbClr val="0070C0"/>
                </a:solidFill>
                <a:effectLst>
                  <a:outerShdw blurRad="31750" dist="25400" dir="5400000" algn="tl" rotWithShape="0">
                    <a:srgbClr val="000000">
                      <a:alpha val="25000"/>
                    </a:srgbClr>
                  </a:outerShdw>
                </a:effectLst>
                <a:latin typeface="+mj-lt"/>
                <a:ea typeface="+mj-ea"/>
                <a:cs typeface="+mj-cs"/>
              </a:rPr>
              <a:t>Златибор, 2017</a:t>
            </a:r>
            <a:endParaRPr kumimoji="0" lang="en-US" sz="2400" b="1" i="0" u="none" strike="noStrike" kern="1200" cap="none" spc="0" normalizeH="0" baseline="0" noProof="0" dirty="0">
              <a:ln>
                <a:noFill/>
              </a:ln>
              <a:solidFill>
                <a:srgbClr val="0070C0"/>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sr-Cyrl-RS" b="1" dirty="0" smtClean="0">
                <a:solidFill>
                  <a:srgbClr val="0070C0"/>
                </a:solidFill>
              </a:rPr>
              <a:t>Уговорна одговорност посредника</a:t>
            </a:r>
          </a:p>
          <a:p>
            <a:r>
              <a:rPr lang="sr-Cyrl-RS" dirty="0" smtClean="0">
                <a:solidFill>
                  <a:srgbClr val="0070C0"/>
                </a:solidFill>
              </a:rPr>
              <a:t>Постоји према лицу које је претрпело штету услед неизвршења или неуредног извршења уговора о посредовању (уговарач осигурања, осигуравач).</a:t>
            </a:r>
          </a:p>
          <a:p>
            <a:pPr>
              <a:buNone/>
            </a:pPr>
            <a:r>
              <a:rPr lang="sr-Cyrl-RS" b="1" dirty="0" smtClean="0">
                <a:solidFill>
                  <a:srgbClr val="0070C0"/>
                </a:solidFill>
              </a:rPr>
              <a:t>Вануговорна одговорност посредника</a:t>
            </a:r>
          </a:p>
          <a:p>
            <a:r>
              <a:rPr lang="sr-Cyrl-CS" dirty="0" smtClean="0">
                <a:solidFill>
                  <a:srgbClr val="0070C0"/>
                </a:solidFill>
              </a:rPr>
              <a:t>П</a:t>
            </a:r>
            <a:r>
              <a:rPr lang="sr-Cyrl-RS" dirty="0" smtClean="0">
                <a:solidFill>
                  <a:srgbClr val="0070C0"/>
                </a:solidFill>
              </a:rPr>
              <a:t>остоји према лицу које је претрпело штету услед професионалног пропуста посредника са којим није у уговорном односу. </a:t>
            </a:r>
            <a:endParaRPr lang="en-US"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buNone/>
            </a:pPr>
            <a:r>
              <a:rPr lang="sr-Cyrl-CS" sz="3000" b="1" dirty="0" smtClean="0">
                <a:solidFill>
                  <a:srgbClr val="0070C0"/>
                </a:solidFill>
              </a:rPr>
              <a:t>Законске обавезе посредника</a:t>
            </a:r>
          </a:p>
          <a:p>
            <a:pPr algn="just"/>
            <a:r>
              <a:rPr lang="sr-Cyrl-CS" sz="2800" dirty="0" smtClean="0">
                <a:solidFill>
                  <a:srgbClr val="0070C0"/>
                </a:solidFill>
              </a:rPr>
              <a:t>Посредници су дужни да евентуалном уговарачу осигурања (клијенту) пре закључења уговора дају </a:t>
            </a:r>
            <a:r>
              <a:rPr lang="sr-Cyrl-CS" sz="2800" b="1" dirty="0" smtClean="0">
                <a:solidFill>
                  <a:srgbClr val="0070C0"/>
                </a:solidFill>
              </a:rPr>
              <a:t>обавештења</a:t>
            </a:r>
            <a:r>
              <a:rPr lang="sr-Cyrl-CS" sz="2800" dirty="0" smtClean="0">
                <a:solidFill>
                  <a:srgbClr val="0070C0"/>
                </a:solidFill>
              </a:rPr>
              <a:t> и </a:t>
            </a:r>
            <a:r>
              <a:rPr lang="sr-Cyrl-CS" sz="2800" b="1" dirty="0" smtClean="0">
                <a:solidFill>
                  <a:srgbClr val="0070C0"/>
                </a:solidFill>
              </a:rPr>
              <a:t>савете.</a:t>
            </a:r>
            <a:endParaRPr lang="sr-Cyrl-CS" altLang="en-US" sz="2800" dirty="0" smtClean="0">
              <a:solidFill>
                <a:srgbClr val="0070C0"/>
              </a:solidFill>
            </a:endParaRPr>
          </a:p>
          <a:p>
            <a:pPr algn="just"/>
            <a:r>
              <a:rPr lang="sr-Cyrl-CS" altLang="en-US" sz="2800" dirty="0" smtClean="0">
                <a:solidFill>
                  <a:srgbClr val="0070C0"/>
                </a:solidFill>
              </a:rPr>
              <a:t>У току закључења и трајања уговора о осигурања дужни су да у интересу осигураника предузимају радње од значаја за </a:t>
            </a:r>
            <a:r>
              <a:rPr lang="sr-Cyrl-CS" altLang="en-US" sz="2800" b="1" dirty="0" smtClean="0">
                <a:solidFill>
                  <a:srgbClr val="0070C0"/>
                </a:solidFill>
              </a:rPr>
              <a:t>извршење</a:t>
            </a:r>
            <a:r>
              <a:rPr lang="sr-Cyrl-CS" altLang="en-US" sz="2800" dirty="0" smtClean="0">
                <a:solidFill>
                  <a:srgbClr val="0070C0"/>
                </a:solidFill>
              </a:rPr>
              <a:t> уговора о осигурању.</a:t>
            </a:r>
          </a:p>
          <a:p>
            <a:pPr algn="just">
              <a:buNone/>
            </a:pPr>
            <a:r>
              <a:rPr lang="sr-Cyrl-CS" altLang="en-US" sz="2800" dirty="0" smtClean="0">
                <a:solidFill>
                  <a:srgbClr val="0070C0"/>
                </a:solidFill>
              </a:rPr>
              <a:t>  Наведене законске обавезе олакшавају клијенту и осигуранику да остваре право на накнаду штете од посредника.</a:t>
            </a:r>
          </a:p>
        </p:txBody>
      </p:sp>
      <p:sp>
        <p:nvSpPr>
          <p:cNvPr id="3" name="Title 2"/>
          <p:cNvSpPr>
            <a:spLocks noGrp="1"/>
          </p:cNvSpPr>
          <p:nvPr>
            <p:ph type="title"/>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sr-Cyrl-CS" b="1" dirty="0" smtClean="0">
                <a:solidFill>
                  <a:srgbClr val="0070C0"/>
                </a:solidFill>
              </a:rPr>
              <a:t>Ш</a:t>
            </a:r>
            <a:r>
              <a:rPr lang="sr-Cyrl-RS" b="1" dirty="0" smtClean="0">
                <a:solidFill>
                  <a:srgbClr val="0070C0"/>
                </a:solidFill>
              </a:rPr>
              <a:t>тете покривене осигурањем:</a:t>
            </a:r>
          </a:p>
          <a:p>
            <a:pPr>
              <a:buNone/>
            </a:pPr>
            <a:endParaRPr lang="sr-Cyrl-RS" b="1" dirty="0" smtClean="0">
              <a:solidFill>
                <a:srgbClr val="0070C0"/>
              </a:solidFill>
            </a:endParaRPr>
          </a:p>
          <a:p>
            <a:r>
              <a:rPr lang="sr-Cyrl-CS" dirty="0" smtClean="0">
                <a:solidFill>
                  <a:srgbClr val="0070C0"/>
                </a:solidFill>
              </a:rPr>
              <a:t>Основно покриће: ч</a:t>
            </a:r>
            <a:r>
              <a:rPr lang="sr-Cyrl-RS" dirty="0" smtClean="0">
                <a:solidFill>
                  <a:srgbClr val="0070C0"/>
                </a:solidFill>
              </a:rPr>
              <a:t>исто имовинске штете.</a:t>
            </a:r>
          </a:p>
          <a:p>
            <a:pPr>
              <a:buNone/>
            </a:pPr>
            <a:endParaRPr lang="sr-Cyrl-RS" dirty="0" smtClean="0">
              <a:solidFill>
                <a:srgbClr val="0070C0"/>
              </a:solidFill>
            </a:endParaRPr>
          </a:p>
          <a:p>
            <a:r>
              <a:rPr lang="sr-Cyrl-CS" dirty="0" smtClean="0">
                <a:solidFill>
                  <a:srgbClr val="0070C0"/>
                </a:solidFill>
              </a:rPr>
              <a:t>Д</a:t>
            </a:r>
            <a:r>
              <a:rPr lang="sr-Cyrl-RS" dirty="0" smtClean="0">
                <a:solidFill>
                  <a:srgbClr val="0070C0"/>
                </a:solidFill>
              </a:rPr>
              <a:t>опунско покриће: штете на лицима и стварима и штете услед нестанка ствари.</a:t>
            </a:r>
            <a:endParaRPr lang="en-US" dirty="0">
              <a:solidFill>
                <a:srgbClr val="0070C0"/>
              </a:solidFill>
            </a:endParaRPr>
          </a:p>
        </p:txBody>
      </p:sp>
      <p:sp>
        <p:nvSpPr>
          <p:cNvPr id="3" name="Title 2"/>
          <p:cNvSpPr>
            <a:spLocks noGrp="1"/>
          </p:cNvSpPr>
          <p:nvPr>
            <p:ph type="title"/>
          </p:nvPr>
        </p:nvSpPr>
        <p:spPr/>
        <p:txBody>
          <a:bodyPr/>
          <a:lstStyle/>
          <a:p>
            <a:r>
              <a:rPr lang="sr-Cyrl-RS" dirty="0" smtClean="0"/>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214422"/>
            <a:ext cx="8229600" cy="4525963"/>
          </a:xfrm>
        </p:spPr>
        <p:txBody>
          <a:bodyPr>
            <a:normAutofit fontScale="85000" lnSpcReduction="10000"/>
          </a:bodyPr>
          <a:lstStyle/>
          <a:p>
            <a:pPr>
              <a:buNone/>
            </a:pPr>
            <a:r>
              <a:rPr lang="sr-Cyrl-CS" sz="3000" b="1" dirty="0" smtClean="0">
                <a:solidFill>
                  <a:srgbClr val="0070C0"/>
                </a:solidFill>
              </a:rPr>
              <a:t>О</a:t>
            </a:r>
            <a:r>
              <a:rPr lang="sr-Cyrl-RS" sz="3000" b="1" dirty="0" smtClean="0">
                <a:solidFill>
                  <a:srgbClr val="0070C0"/>
                </a:solidFill>
              </a:rPr>
              <a:t>сигурани случај</a:t>
            </a:r>
          </a:p>
          <a:p>
            <a:pPr>
              <a:buNone/>
            </a:pPr>
            <a:endParaRPr lang="sr-Cyrl-RS" dirty="0" smtClean="0">
              <a:solidFill>
                <a:srgbClr val="0070C0"/>
              </a:solidFill>
            </a:endParaRPr>
          </a:p>
          <a:p>
            <a:r>
              <a:rPr lang="sr-Cyrl-CS" b="1" dirty="0" smtClean="0">
                <a:solidFill>
                  <a:srgbClr val="0070C0"/>
                </a:solidFill>
              </a:rPr>
              <a:t>П</a:t>
            </a:r>
            <a:r>
              <a:rPr lang="sr-Cyrl-RS" b="1" dirty="0" smtClean="0">
                <a:solidFill>
                  <a:srgbClr val="0070C0"/>
                </a:solidFill>
              </a:rPr>
              <a:t>рофесионални пропуст</a:t>
            </a:r>
            <a:r>
              <a:rPr lang="sr-Cyrl-RS" dirty="0" smtClean="0">
                <a:solidFill>
                  <a:srgbClr val="0070C0"/>
                </a:solidFill>
              </a:rPr>
              <a:t>  до кога је дошло у току трајања осигурања. Ако је посебно уговорено и осигурањем је покривена одговорност услед пропуста који је настао пре закључења уговора ако осигураник за њега није знао. По истеку уговора покривени су одштетни захтеви који су поднети до уговореног времена.</a:t>
            </a:r>
          </a:p>
          <a:p>
            <a:pPr>
              <a:buNone/>
            </a:pPr>
            <a:endParaRPr lang="sr-Cyrl-RS" dirty="0" smtClean="0">
              <a:solidFill>
                <a:srgbClr val="0070C0"/>
              </a:solidFill>
            </a:endParaRPr>
          </a:p>
          <a:p>
            <a:r>
              <a:rPr lang="sr-Cyrl-CS" b="1" dirty="0" smtClean="0">
                <a:solidFill>
                  <a:srgbClr val="0070C0"/>
                </a:solidFill>
              </a:rPr>
              <a:t>О</a:t>
            </a:r>
            <a:r>
              <a:rPr lang="sr-Cyrl-RS" b="1" dirty="0" smtClean="0">
                <a:solidFill>
                  <a:srgbClr val="0070C0"/>
                </a:solidFill>
              </a:rPr>
              <a:t>дштетни захтев</a:t>
            </a:r>
            <a:r>
              <a:rPr lang="sr-Cyrl-RS" dirty="0" smtClean="0">
                <a:solidFill>
                  <a:srgbClr val="0070C0"/>
                </a:solidFill>
              </a:rPr>
              <a:t> који је подигнут у току трајања осигурања.</a:t>
            </a:r>
          </a:p>
          <a:p>
            <a:pPr>
              <a:buNone/>
            </a:pPr>
            <a:r>
              <a:rPr lang="sr-Cyrl-RS" dirty="0" smtClean="0">
                <a:solidFill>
                  <a:srgbClr val="0070C0"/>
                </a:solidFill>
              </a:rPr>
              <a:t> </a:t>
            </a:r>
            <a:endParaRPr lang="en-US" dirty="0">
              <a:solidFill>
                <a:srgbClr val="0070C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142984"/>
            <a:ext cx="8229600" cy="4525963"/>
          </a:xfrm>
        </p:spPr>
        <p:txBody>
          <a:bodyPr>
            <a:normAutofit lnSpcReduction="10000"/>
          </a:bodyPr>
          <a:lstStyle/>
          <a:p>
            <a:pPr>
              <a:buNone/>
            </a:pPr>
            <a:r>
              <a:rPr lang="sr-Cyrl-CS" sz="2800" b="1" dirty="0" smtClean="0">
                <a:solidFill>
                  <a:srgbClr val="0070C0"/>
                </a:solidFill>
              </a:rPr>
              <a:t>С</a:t>
            </a:r>
            <a:r>
              <a:rPr lang="sr-Cyrl-RS" sz="2800" b="1" dirty="0" smtClean="0">
                <a:solidFill>
                  <a:srgbClr val="0070C0"/>
                </a:solidFill>
              </a:rPr>
              <a:t>ума осигурања</a:t>
            </a:r>
          </a:p>
          <a:p>
            <a:pPr>
              <a:buNone/>
            </a:pPr>
            <a:endParaRPr lang="sr-Cyrl-RS" dirty="0" smtClean="0">
              <a:solidFill>
                <a:srgbClr val="0070C0"/>
              </a:solidFill>
            </a:endParaRPr>
          </a:p>
          <a:p>
            <a:r>
              <a:rPr lang="sr-Cyrl-RS" b="1" dirty="0" smtClean="0">
                <a:solidFill>
                  <a:srgbClr val="0070C0"/>
                </a:solidFill>
              </a:rPr>
              <a:t>Минимална </a:t>
            </a:r>
            <a:r>
              <a:rPr lang="sr-Cyrl-RS" dirty="0" smtClean="0">
                <a:solidFill>
                  <a:srgbClr val="0070C0"/>
                </a:solidFill>
              </a:rPr>
              <a:t>сума по осигураном случају је утврђена законом </a:t>
            </a:r>
          </a:p>
          <a:p>
            <a:r>
              <a:rPr lang="sr-Cyrl-RS" b="1" dirty="0" smtClean="0">
                <a:solidFill>
                  <a:srgbClr val="0070C0"/>
                </a:solidFill>
              </a:rPr>
              <a:t>Уговорена сума</a:t>
            </a:r>
            <a:r>
              <a:rPr lang="sr-Cyrl-RS" dirty="0" smtClean="0">
                <a:solidFill>
                  <a:srgbClr val="0070C0"/>
                </a:solidFill>
              </a:rPr>
              <a:t> </a:t>
            </a:r>
            <a:r>
              <a:rPr lang="sr-Cyrl-RS" b="1" dirty="0" smtClean="0">
                <a:solidFill>
                  <a:srgbClr val="0070C0"/>
                </a:solidFill>
              </a:rPr>
              <a:t>већа</a:t>
            </a:r>
            <a:r>
              <a:rPr lang="sr-Cyrl-RS" dirty="0" smtClean="0">
                <a:solidFill>
                  <a:srgbClr val="0070C0"/>
                </a:solidFill>
              </a:rPr>
              <a:t> од минималне може се обезбедити код истог или другог осигуравача  </a:t>
            </a:r>
          </a:p>
          <a:p>
            <a:r>
              <a:rPr lang="sr-Cyrl-RS" b="1" dirty="0" smtClean="0">
                <a:solidFill>
                  <a:srgbClr val="0070C0"/>
                </a:solidFill>
              </a:rPr>
              <a:t>Агрегатна сума</a:t>
            </a:r>
            <a:r>
              <a:rPr lang="sr-Cyrl-RS" dirty="0" smtClean="0">
                <a:solidFill>
                  <a:srgbClr val="0070C0"/>
                </a:solidFill>
              </a:rPr>
              <a:t> (у упоредном праву) се такође утврђује законом. </a:t>
            </a:r>
            <a:r>
              <a:rPr lang="sr-Cyrl-RS" i="1" dirty="0" smtClean="0">
                <a:solidFill>
                  <a:srgbClr val="0070C0"/>
                </a:solidFill>
              </a:rPr>
              <a:t>Закон о осигурању не предвиђа ограничење обавезе осигуравача уговарањем ове суме.</a:t>
            </a:r>
            <a:endParaRPr lang="en-US"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071546"/>
            <a:ext cx="8229600" cy="4525963"/>
          </a:xfrm>
        </p:spPr>
        <p:txBody>
          <a:bodyPr/>
          <a:lstStyle/>
          <a:p>
            <a:endParaRPr lang="sr-Cyrl-RS" sz="2800" dirty="0" smtClean="0">
              <a:solidFill>
                <a:srgbClr val="0070C0"/>
              </a:solidFill>
              <a:latin typeface="Arial" charset="0"/>
              <a:cs typeface="Arial" charset="0"/>
            </a:endParaRPr>
          </a:p>
          <a:p>
            <a:r>
              <a:rPr lang="sr-Cyrl-RS" sz="2800" dirty="0" smtClean="0">
                <a:solidFill>
                  <a:srgbClr val="0070C0"/>
                </a:solidFill>
                <a:latin typeface="Arial" charset="0"/>
                <a:cs typeface="Arial" charset="0"/>
              </a:rPr>
              <a:t>У законодавству већине држава чланица ЕУ прихваћена је минимална сума из директиве  посредовању о осигурању (1.000 000 по осигураном случају и 1.500 000 у години осигурања).</a:t>
            </a:r>
            <a:endParaRPr lang="en-US" sz="2800" dirty="0" smtClean="0">
              <a:solidFill>
                <a:srgbClr val="0070C0"/>
              </a:solidFill>
              <a:latin typeface="Arial" charset="0"/>
              <a:cs typeface="Arial" charset="0"/>
            </a:endParaRPr>
          </a:p>
          <a:p>
            <a:endParaRPr lang="sr-Cyrl-RS" sz="2800" dirty="0" smtClean="0">
              <a:solidFill>
                <a:srgbClr val="0070C0"/>
              </a:solidFill>
              <a:latin typeface="Arial" charset="0"/>
              <a:cs typeface="Arial" charset="0"/>
            </a:endParaRPr>
          </a:p>
          <a:p>
            <a:r>
              <a:rPr lang="sr-Cyrl-RS" sz="2800" dirty="0" smtClean="0">
                <a:solidFill>
                  <a:srgbClr val="0070C0"/>
                </a:solidFill>
                <a:latin typeface="Arial" charset="0"/>
                <a:cs typeface="Arial" charset="0"/>
              </a:rPr>
              <a:t>У Закону о осигурању минимална сума је 200 000 евра у динарској противвредности по осигураном случају.</a:t>
            </a:r>
            <a:r>
              <a:rPr lang="en-US" sz="2800" dirty="0" smtClean="0">
                <a:solidFill>
                  <a:srgbClr val="0070C0"/>
                </a:solidFill>
                <a:latin typeface="Arial" charset="0"/>
                <a:cs typeface="Arial" charset="0"/>
              </a:rPr>
              <a:t> </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285860"/>
            <a:ext cx="8229600" cy="4525963"/>
          </a:xfrm>
        </p:spPr>
        <p:txBody>
          <a:bodyPr>
            <a:normAutofit/>
          </a:bodyPr>
          <a:lstStyle/>
          <a:p>
            <a:pPr>
              <a:buNone/>
            </a:pPr>
            <a:r>
              <a:rPr lang="sr-Cyrl-CS" sz="2800" b="1" dirty="0" smtClean="0">
                <a:solidFill>
                  <a:srgbClr val="0070C0"/>
                </a:solidFill>
              </a:rPr>
              <a:t>Ф</a:t>
            </a:r>
            <a:r>
              <a:rPr lang="sr-Cyrl-RS" sz="2800" b="1" dirty="0" smtClean="0">
                <a:solidFill>
                  <a:srgbClr val="0070C0"/>
                </a:solidFill>
              </a:rPr>
              <a:t>раншиза </a:t>
            </a:r>
          </a:p>
          <a:p>
            <a:pPr>
              <a:buNone/>
            </a:pPr>
            <a:endParaRPr lang="sr-Cyrl-RS" sz="2800" dirty="0" smtClean="0">
              <a:solidFill>
                <a:srgbClr val="0070C0"/>
              </a:solidFill>
            </a:endParaRPr>
          </a:p>
          <a:p>
            <a:r>
              <a:rPr lang="sr-Cyrl-CS" sz="2400" dirty="0" smtClean="0">
                <a:solidFill>
                  <a:srgbClr val="0070C0"/>
                </a:solidFill>
              </a:rPr>
              <a:t>Предвиђена је у условима осигурања. </a:t>
            </a:r>
            <a:r>
              <a:rPr lang="sr-Cyrl-RS" sz="2400" dirty="0" smtClean="0">
                <a:solidFill>
                  <a:srgbClr val="0070C0"/>
                </a:solidFill>
              </a:rPr>
              <a:t>У неким земљама не може бити већа од законом предвиђеног износа. </a:t>
            </a:r>
            <a:r>
              <a:rPr lang="sr-Cyrl-RS" sz="2400" i="1" dirty="0" smtClean="0">
                <a:solidFill>
                  <a:srgbClr val="0070C0"/>
                </a:solidFill>
              </a:rPr>
              <a:t>На нашем тржишту осигурања услови неких осигуравача предвиђају франшизу од 10%. </a:t>
            </a:r>
          </a:p>
          <a:p>
            <a:pPr>
              <a:buNone/>
            </a:pPr>
            <a:endParaRPr lang="sr-Cyrl-RS" sz="2400" dirty="0" smtClean="0">
              <a:solidFill>
                <a:srgbClr val="0070C0"/>
              </a:solidFill>
            </a:endParaRPr>
          </a:p>
          <a:p>
            <a:r>
              <a:rPr lang="sr-Cyrl-RS" sz="2400" dirty="0" smtClean="0">
                <a:solidFill>
                  <a:srgbClr val="0070C0"/>
                </a:solidFill>
              </a:rPr>
              <a:t>Учешће осигураника је у </a:t>
            </a:r>
            <a:r>
              <a:rPr lang="sr-Cyrl-RS" sz="2400" b="1" dirty="0" smtClean="0">
                <a:solidFill>
                  <a:srgbClr val="0070C0"/>
                </a:solidFill>
              </a:rPr>
              <a:t>накнади из осигурања</a:t>
            </a:r>
            <a:r>
              <a:rPr lang="sr-Cyrl-RS" sz="2400" dirty="0" smtClean="0">
                <a:solidFill>
                  <a:srgbClr val="0070C0"/>
                </a:solidFill>
              </a:rPr>
              <a:t> (не у “</a:t>
            </a:r>
            <a:r>
              <a:rPr lang="sr-Cyrl-RS" sz="2400" i="1" dirty="0" smtClean="0">
                <a:solidFill>
                  <a:srgbClr val="0070C0"/>
                </a:solidFill>
              </a:rPr>
              <a:t>штетном догађају”, “осигураном случају”, “штети”</a:t>
            </a:r>
            <a:r>
              <a:rPr lang="sr-Cyrl-RS" sz="2400" dirty="0" smtClean="0">
                <a:solidFill>
                  <a:srgbClr val="0070C0"/>
                </a:solidFill>
              </a:rPr>
              <a:t>).</a:t>
            </a:r>
          </a:p>
          <a:p>
            <a:pPr>
              <a:buNone/>
            </a:pPr>
            <a:endParaRPr lang="sr-Cyrl-RS" sz="2400" dirty="0" smtClean="0">
              <a:solidFill>
                <a:srgbClr val="0070C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142984"/>
            <a:ext cx="8229600" cy="4525963"/>
          </a:xfrm>
        </p:spPr>
        <p:txBody>
          <a:bodyPr>
            <a:normAutofit lnSpcReduction="10000"/>
          </a:bodyPr>
          <a:lstStyle/>
          <a:p>
            <a:pPr>
              <a:buNone/>
            </a:pPr>
            <a:r>
              <a:rPr lang="sr-Cyrl-CS" dirty="0" smtClean="0"/>
              <a:t>  </a:t>
            </a:r>
            <a:r>
              <a:rPr lang="sr-Cyrl-CS" b="1" dirty="0" smtClean="0">
                <a:solidFill>
                  <a:srgbClr val="0070C0"/>
                </a:solidFill>
              </a:rPr>
              <a:t>Обавеза осигуравача на п</a:t>
            </a:r>
            <a:r>
              <a:rPr lang="sr-Cyrl-RS" b="1" dirty="0" smtClean="0">
                <a:solidFill>
                  <a:srgbClr val="0070C0"/>
                </a:solidFill>
              </a:rPr>
              <a:t>равну заштиту </a:t>
            </a:r>
          </a:p>
          <a:p>
            <a:pPr>
              <a:buNone/>
            </a:pPr>
            <a:r>
              <a:rPr lang="sr-Cyrl-RS" b="1" dirty="0" smtClean="0">
                <a:solidFill>
                  <a:srgbClr val="0070C0"/>
                </a:solidFill>
              </a:rPr>
              <a:t>  </a:t>
            </a:r>
            <a:r>
              <a:rPr lang="sr-Cyrl-RS" dirty="0" smtClean="0">
                <a:solidFill>
                  <a:srgbClr val="0070C0"/>
                </a:solidFill>
              </a:rPr>
              <a:t>Поред обавезе да накнади штету осигуравач има и обавезу да</a:t>
            </a:r>
          </a:p>
          <a:p>
            <a:r>
              <a:rPr lang="sr-Cyrl-CS" b="1" dirty="0" smtClean="0">
                <a:solidFill>
                  <a:srgbClr val="0070C0"/>
                </a:solidFill>
              </a:rPr>
              <a:t>н</a:t>
            </a:r>
            <a:r>
              <a:rPr lang="sr-Cyrl-RS" b="1" dirty="0" smtClean="0">
                <a:solidFill>
                  <a:srgbClr val="0070C0"/>
                </a:solidFill>
              </a:rPr>
              <a:t>акнади трошкове</a:t>
            </a:r>
            <a:r>
              <a:rPr lang="sr-Cyrl-RS" dirty="0" smtClean="0">
                <a:solidFill>
                  <a:srgbClr val="0070C0"/>
                </a:solidFill>
              </a:rPr>
              <a:t>: адвоката, вештака, сведока и друге трошкове у вези судског поступка који оштећени води против осигураника.</a:t>
            </a:r>
          </a:p>
          <a:p>
            <a:r>
              <a:rPr lang="sr-Cyrl-CS" dirty="0" smtClean="0">
                <a:solidFill>
                  <a:srgbClr val="0070C0"/>
                </a:solidFill>
              </a:rPr>
              <a:t>п</a:t>
            </a:r>
            <a:r>
              <a:rPr lang="sr-Cyrl-RS" dirty="0" smtClean="0">
                <a:solidFill>
                  <a:srgbClr val="0070C0"/>
                </a:solidFill>
              </a:rPr>
              <a:t>редузима </a:t>
            </a:r>
            <a:r>
              <a:rPr lang="sr-Cyrl-RS" b="1" dirty="0" smtClean="0">
                <a:solidFill>
                  <a:srgbClr val="0070C0"/>
                </a:solidFill>
              </a:rPr>
              <a:t>правне</a:t>
            </a:r>
            <a:r>
              <a:rPr lang="sr-Cyrl-RS" dirty="0" smtClean="0">
                <a:solidFill>
                  <a:srgbClr val="0070C0"/>
                </a:solidFill>
              </a:rPr>
              <a:t> и </a:t>
            </a:r>
            <a:r>
              <a:rPr lang="sr-Cyrl-RS" b="1" dirty="0" smtClean="0">
                <a:solidFill>
                  <a:srgbClr val="0070C0"/>
                </a:solidFill>
              </a:rPr>
              <a:t>материјалне радње</a:t>
            </a:r>
            <a:r>
              <a:rPr lang="sr-Cyrl-RS" dirty="0" smtClean="0">
                <a:solidFill>
                  <a:srgbClr val="0070C0"/>
                </a:solidFill>
              </a:rPr>
              <a:t> од значаја за утврђивање одговорности осигураника, висине настале штете и одбране од неоснованих захтева.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sr-Cyrl-RS" dirty="0" smtClean="0"/>
          </a:p>
          <a:p>
            <a:pPr>
              <a:buNone/>
            </a:pPr>
            <a:r>
              <a:rPr lang="sr-Cyrl-RS" dirty="0" smtClean="0"/>
              <a:t>  </a:t>
            </a:r>
            <a:r>
              <a:rPr lang="sr-Cyrl-RS" i="1" dirty="0" smtClean="0">
                <a:solidFill>
                  <a:srgbClr val="0070C0"/>
                </a:solidFill>
              </a:rPr>
              <a:t>Не постоји посебна обавеза осигуравача на правну заштиту и посебна обавеза на накнаду трошкова судског поступка како је то предвиђено у условима неких осигуравача на нашем тржишту осигурања. Правна заштита обухвата пре свега накнаду трошкова судског поступка.   </a:t>
            </a:r>
          </a:p>
          <a:p>
            <a:endParaRPr lang="sr-Cyrl-R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sr-Cyrl-CS" dirty="0" smtClean="0">
                <a:solidFill>
                  <a:srgbClr val="0070C0"/>
                </a:solidFill>
              </a:rPr>
              <a:t> </a:t>
            </a:r>
          </a:p>
          <a:p>
            <a:pPr>
              <a:buNone/>
            </a:pPr>
            <a:r>
              <a:rPr lang="sr-Cyrl-CS" dirty="0" smtClean="0">
                <a:solidFill>
                  <a:srgbClr val="0070C0"/>
                </a:solidFill>
              </a:rPr>
              <a:t>  </a:t>
            </a:r>
            <a:r>
              <a:rPr lang="sr-Cyrl-CS" i="1" dirty="0" smtClean="0">
                <a:solidFill>
                  <a:srgbClr val="0070C0"/>
                </a:solidFill>
              </a:rPr>
              <a:t>О</a:t>
            </a:r>
            <a:r>
              <a:rPr lang="sr-Cyrl-RS" i="1" dirty="0" smtClean="0">
                <a:solidFill>
                  <a:srgbClr val="0070C0"/>
                </a:solidFill>
              </a:rPr>
              <a:t>сигурање професионалне одговорности посредника осигурања је нови извор опасности одговорности који се осигурава на нашем тржишту осигурања. Потребно је побољшати  услове осигурања јер недовољно јасне одредбе, непрецизне и двосмислене могу да онемогуће израчунавање адекватне премије и остваривање сврхе овог осигурања.</a:t>
            </a:r>
            <a:endParaRPr lang="en-US" i="1"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sr-Cyrl-RS" dirty="0" smtClean="0">
              <a:solidFill>
                <a:srgbClr val="0070C0"/>
              </a:solidFill>
            </a:endParaRPr>
          </a:p>
          <a:p>
            <a:r>
              <a:rPr lang="sr-Cyrl-RS" dirty="0" smtClean="0">
                <a:solidFill>
                  <a:srgbClr val="0070C0"/>
                </a:solidFill>
              </a:rPr>
              <a:t>Осигурање професионалне одговорности посредника у осигурању је обавезно (члан 89. став 3акона о осигурању).</a:t>
            </a:r>
          </a:p>
          <a:p>
            <a:pPr>
              <a:buNone/>
            </a:pPr>
            <a:endParaRPr lang="sr-Cyrl-RS" dirty="0" smtClean="0">
              <a:solidFill>
                <a:srgbClr val="0070C0"/>
              </a:solidFill>
            </a:endParaRPr>
          </a:p>
          <a:p>
            <a:r>
              <a:rPr lang="sr-Cyrl-RS" dirty="0" smtClean="0">
                <a:solidFill>
                  <a:srgbClr val="0070C0"/>
                </a:solidFill>
              </a:rPr>
              <a:t>Обавезност осигурања је предвиђена у директивама ЕУ које регулишу посредовање у осигурању са којима је усаглашено наше законодавство.</a:t>
            </a:r>
            <a:endParaRPr lang="en-US"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sr-Cyrl-RS" dirty="0" smtClean="0"/>
          </a:p>
          <a:p>
            <a:endParaRPr lang="sr-Cyrl-RS" dirty="0" smtClean="0"/>
          </a:p>
          <a:p>
            <a:endParaRPr lang="sr-Cyrl-RS" dirty="0" smtClean="0"/>
          </a:p>
          <a:p>
            <a:pPr algn="ctr">
              <a:buNone/>
            </a:pPr>
            <a:r>
              <a:rPr lang="sr-Cyrl-RS" dirty="0" smtClean="0">
                <a:solidFill>
                  <a:srgbClr val="0070C0"/>
                </a:solidFill>
              </a:rPr>
              <a:t>ХВАЛА НА ПАЖЊИ</a:t>
            </a:r>
            <a:endParaRPr lang="en-US"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sr-Cyrl-RS" dirty="0" smtClean="0"/>
              <a:t> </a:t>
            </a:r>
          </a:p>
          <a:p>
            <a:pPr>
              <a:buNone/>
            </a:pPr>
            <a:r>
              <a:rPr lang="sr-Cyrl-RS" dirty="0" smtClean="0"/>
              <a:t> </a:t>
            </a:r>
            <a:r>
              <a:rPr lang="sr-Cyrl-RS" b="1" dirty="0" smtClean="0">
                <a:solidFill>
                  <a:srgbClr val="0070C0"/>
                </a:solidFill>
              </a:rPr>
              <a:t>Обим осигуравајућег покрића</a:t>
            </a:r>
          </a:p>
          <a:p>
            <a:r>
              <a:rPr lang="sr-Cyrl-RS" dirty="0" smtClean="0">
                <a:solidFill>
                  <a:srgbClr val="0070C0"/>
                </a:solidFill>
              </a:rPr>
              <a:t>Закон о осигурању не регулише обим осигуравајућег покрића.</a:t>
            </a:r>
          </a:p>
          <a:p>
            <a:r>
              <a:rPr lang="sr-Cyrl-RS" dirty="0" smtClean="0">
                <a:solidFill>
                  <a:srgbClr val="0070C0"/>
                </a:solidFill>
              </a:rPr>
              <a:t>На тржишту осигурања постоје различити услови који ограничавају обавезу осигуравача (путем високе франшизе, агрегатне суме, разних искључења).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sr-Cyrl-RS" b="1" dirty="0" smtClean="0">
                <a:solidFill>
                  <a:srgbClr val="0070C0"/>
                </a:solidFill>
              </a:rPr>
              <a:t>Појам посредника у осигурању</a:t>
            </a:r>
          </a:p>
          <a:p>
            <a:pPr>
              <a:buNone/>
            </a:pPr>
            <a:endParaRPr lang="sr-Cyrl-RS" b="1" dirty="0" smtClean="0">
              <a:solidFill>
                <a:srgbClr val="0070C0"/>
              </a:solidFill>
            </a:endParaRPr>
          </a:p>
          <a:p>
            <a:pPr>
              <a:buNone/>
            </a:pPr>
            <a:r>
              <a:rPr lang="sr-Cyrl-CS" dirty="0" smtClean="0">
                <a:solidFill>
                  <a:srgbClr val="0070C0"/>
                </a:solidFill>
              </a:rPr>
              <a:t>  Посредник</a:t>
            </a:r>
            <a:r>
              <a:rPr lang="sr-Cyrl-RS" dirty="0" smtClean="0">
                <a:solidFill>
                  <a:srgbClr val="0070C0"/>
                </a:solidFill>
              </a:rPr>
              <a:t> је лице које доводи у везу уговарача осигурања и осигуравача ради преговарања о закључењу уговора о осигурању, на припрему за закључење ових уговора као и пружање помоћи при извршавању уговора, нарочито при решавању одштетних захтева (члан 85. став 2. Закона о осигурању).</a:t>
            </a:r>
            <a:endParaRPr lang="en-US" dirty="0">
              <a:solidFill>
                <a:srgbClr val="0070C0"/>
              </a:solidFill>
            </a:endParaRPr>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sr-Cyrl-RS" b="1" dirty="0" smtClean="0"/>
          </a:p>
          <a:p>
            <a:r>
              <a:rPr lang="sr-Cyrl-RS" dirty="0" smtClean="0">
                <a:solidFill>
                  <a:srgbClr val="0070C0"/>
                </a:solidFill>
              </a:rPr>
              <a:t>У упоредном праву појам посредника у осигурању обухвата брокере и агенте. Разлика је у овлашћењима која ова лица имају. Брокери су независни и не могу иступати у име и за рачун налогодавца (клијента, осигуравача) већ у своје име.</a:t>
            </a:r>
          </a:p>
          <a:p>
            <a:r>
              <a:rPr lang="sr-Cyrl-RS" dirty="0" smtClean="0">
                <a:solidFill>
                  <a:srgbClr val="0070C0"/>
                </a:solidFill>
              </a:rPr>
              <a:t>У нашем праву појам посредник одговара појму “брокер”, а појам “заступник” појму “агент”.</a:t>
            </a:r>
            <a:endParaRPr lang="en-US" dirty="0" smtClean="0">
              <a:solidFill>
                <a:srgbClr val="0070C0"/>
              </a:solidFill>
            </a:endParaRP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sr-Cyrl-RS" b="1" dirty="0" smtClean="0">
                <a:solidFill>
                  <a:srgbClr val="0070C0"/>
                </a:solidFill>
              </a:rPr>
              <a:t>  Субјекти који обављају послове посредовања у осигурању</a:t>
            </a:r>
          </a:p>
          <a:p>
            <a:pPr>
              <a:buNone/>
            </a:pPr>
            <a:r>
              <a:rPr lang="sr-Cyrl-RS" dirty="0" smtClean="0">
                <a:solidFill>
                  <a:srgbClr val="0070C0"/>
                </a:solidFill>
              </a:rPr>
              <a:t>  Послове посредовања у осигурању могу код нас, као искључиву делатност, да обављају друштва за посредовање у осигурању основана у форми</a:t>
            </a:r>
          </a:p>
          <a:p>
            <a:pPr>
              <a:buNone/>
            </a:pPr>
            <a:r>
              <a:rPr lang="sr-Cyrl-CS" dirty="0" smtClean="0">
                <a:solidFill>
                  <a:srgbClr val="0070C0"/>
                </a:solidFill>
              </a:rPr>
              <a:t>- а</a:t>
            </a:r>
            <a:r>
              <a:rPr lang="sr-Cyrl-RS" dirty="0" smtClean="0">
                <a:solidFill>
                  <a:srgbClr val="0070C0"/>
                </a:solidFill>
              </a:rPr>
              <a:t>кционарског друштва</a:t>
            </a:r>
          </a:p>
          <a:p>
            <a:pPr>
              <a:buNone/>
            </a:pPr>
            <a:r>
              <a:rPr lang="sr-Cyrl-CS" dirty="0" smtClean="0">
                <a:solidFill>
                  <a:srgbClr val="0070C0"/>
                </a:solidFill>
              </a:rPr>
              <a:t>- д</a:t>
            </a:r>
            <a:r>
              <a:rPr lang="sr-Cyrl-RS" dirty="0" smtClean="0">
                <a:solidFill>
                  <a:srgbClr val="0070C0"/>
                </a:solidFill>
              </a:rPr>
              <a:t>руштва са ограниченом одговорношћу.</a:t>
            </a:r>
          </a:p>
          <a:p>
            <a:pPr>
              <a:buNone/>
            </a:pPr>
            <a:r>
              <a:rPr lang="sr-Cyrl-RS" dirty="0" smtClean="0">
                <a:solidFill>
                  <a:srgbClr val="0070C0"/>
                </a:solidFill>
              </a:rPr>
              <a:t> </a:t>
            </a:r>
          </a:p>
          <a:p>
            <a:pPr>
              <a:buNone/>
            </a:pPr>
            <a:r>
              <a:rPr lang="sr-Cyrl-RS" dirty="0" smtClean="0">
                <a:solidFill>
                  <a:srgbClr val="0070C0"/>
                </a:solidFill>
              </a:rPr>
              <a:t>   У другим  земљама послове  посредовања у осигурању могу да обављају и физичка лица.</a:t>
            </a:r>
            <a:endParaRPr lang="en-US" dirty="0">
              <a:solidFill>
                <a:srgbClr val="0070C0"/>
              </a:solidFill>
            </a:endParaRPr>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sr-Cyrl-RS" sz="2800" b="1" dirty="0" smtClean="0">
                <a:solidFill>
                  <a:srgbClr val="0070C0"/>
                </a:solidFill>
                <a:latin typeface="Arial" charset="0"/>
                <a:cs typeface="Arial" charset="0"/>
              </a:rPr>
              <a:t> Осигурани извор опасности одговорности</a:t>
            </a:r>
          </a:p>
          <a:p>
            <a:endParaRPr lang="sr-Cyrl-RS" sz="2400" dirty="0" smtClean="0">
              <a:solidFill>
                <a:srgbClr val="0070C0"/>
              </a:solidFill>
              <a:latin typeface="Arial" charset="0"/>
              <a:cs typeface="Arial" charset="0"/>
            </a:endParaRPr>
          </a:p>
          <a:p>
            <a:r>
              <a:rPr lang="sr-Cyrl-RS" sz="2400" b="1" dirty="0" smtClean="0">
                <a:solidFill>
                  <a:srgbClr val="0070C0"/>
                </a:solidFill>
                <a:latin typeface="Arial" charset="0"/>
                <a:cs typeface="Arial" charset="0"/>
              </a:rPr>
              <a:t>Професионална делатност </a:t>
            </a:r>
            <a:r>
              <a:rPr lang="sr-Cyrl-RS" sz="2400" dirty="0" smtClean="0">
                <a:solidFill>
                  <a:srgbClr val="0070C0"/>
                </a:solidFill>
                <a:latin typeface="Arial" charset="0"/>
                <a:cs typeface="Arial" charset="0"/>
              </a:rPr>
              <a:t> посредовања у осигурању  је осигурани извор опасности одговорности.</a:t>
            </a:r>
          </a:p>
          <a:p>
            <a:pPr>
              <a:buNone/>
            </a:pPr>
            <a:r>
              <a:rPr lang="sr-Cyrl-RS" sz="2400" dirty="0" smtClean="0">
                <a:solidFill>
                  <a:srgbClr val="0070C0"/>
                </a:solidFill>
                <a:latin typeface="Arial" charset="0"/>
                <a:cs typeface="Arial" charset="0"/>
              </a:rPr>
              <a:t> </a:t>
            </a:r>
          </a:p>
          <a:p>
            <a:r>
              <a:rPr lang="en-US" sz="2400" dirty="0" smtClean="0">
                <a:solidFill>
                  <a:srgbClr val="0070C0"/>
                </a:solidFill>
                <a:latin typeface="Arial" charset="0"/>
                <a:cs typeface="Arial" charset="0"/>
              </a:rPr>
              <a:t>O</a:t>
            </a:r>
            <a:r>
              <a:rPr lang="sr-Cyrl-RS" sz="2400" dirty="0" smtClean="0">
                <a:solidFill>
                  <a:srgbClr val="0070C0"/>
                </a:solidFill>
                <a:latin typeface="Arial" charset="0"/>
                <a:cs typeface="Arial" charset="0"/>
              </a:rPr>
              <a:t>сигурање покрива одговорност из </a:t>
            </a:r>
            <a:r>
              <a:rPr lang="sr-Cyrl-RS" sz="2400" b="1" dirty="0" smtClean="0">
                <a:solidFill>
                  <a:srgbClr val="0070C0"/>
                </a:solidFill>
                <a:latin typeface="Arial" charset="0"/>
                <a:cs typeface="Arial" charset="0"/>
              </a:rPr>
              <a:t>других </a:t>
            </a:r>
            <a:r>
              <a:rPr lang="sr-Cyrl-RS" sz="2400" dirty="0" smtClean="0">
                <a:solidFill>
                  <a:srgbClr val="0070C0"/>
                </a:solidFill>
                <a:latin typeface="Arial" charset="0"/>
                <a:cs typeface="Arial" charset="0"/>
              </a:rPr>
              <a:t>извора опасности одговорности, уколико се то посебно уговори.</a:t>
            </a:r>
            <a:endParaRPr lang="en-US"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sr-Cyrl-CS" b="1" dirty="0" smtClean="0">
                <a:solidFill>
                  <a:srgbClr val="0070C0"/>
                </a:solidFill>
              </a:rPr>
              <a:t>Услови осигурања који се примењују</a:t>
            </a:r>
          </a:p>
          <a:p>
            <a:pPr>
              <a:buNone/>
            </a:pPr>
            <a:endParaRPr lang="sr-Cyrl-RS" b="1" dirty="0" smtClean="0">
              <a:solidFill>
                <a:srgbClr val="0070C0"/>
              </a:solidFill>
            </a:endParaRPr>
          </a:p>
          <a:p>
            <a:r>
              <a:rPr lang="sr-Cyrl-CS" b="1" dirty="0" smtClean="0">
                <a:solidFill>
                  <a:srgbClr val="0070C0"/>
                </a:solidFill>
              </a:rPr>
              <a:t>Општи услови</a:t>
            </a:r>
            <a:r>
              <a:rPr lang="sr-Cyrl-CS" dirty="0" smtClean="0">
                <a:solidFill>
                  <a:srgbClr val="0070C0"/>
                </a:solidFill>
              </a:rPr>
              <a:t> за осигурање имовине.</a:t>
            </a:r>
          </a:p>
          <a:p>
            <a:r>
              <a:rPr lang="sr-Cyrl-CS" dirty="0" smtClean="0">
                <a:solidFill>
                  <a:srgbClr val="0070C0"/>
                </a:solidFill>
              </a:rPr>
              <a:t>У</a:t>
            </a:r>
            <a:r>
              <a:rPr lang="sr-Cyrl-RS" dirty="0" smtClean="0">
                <a:solidFill>
                  <a:srgbClr val="0070C0"/>
                </a:solidFill>
              </a:rPr>
              <a:t>слови за осигурање </a:t>
            </a:r>
            <a:r>
              <a:rPr lang="sr-Cyrl-RS" b="1" dirty="0" smtClean="0">
                <a:solidFill>
                  <a:srgbClr val="0070C0"/>
                </a:solidFill>
              </a:rPr>
              <a:t>опште грађанске одговорности.</a:t>
            </a:r>
          </a:p>
          <a:p>
            <a:r>
              <a:rPr lang="sr-Cyrl-CS" b="1" dirty="0" smtClean="0">
                <a:solidFill>
                  <a:srgbClr val="0070C0"/>
                </a:solidFill>
              </a:rPr>
              <a:t>П</a:t>
            </a:r>
            <a:r>
              <a:rPr lang="sr-Cyrl-RS" b="1" dirty="0" smtClean="0">
                <a:solidFill>
                  <a:srgbClr val="0070C0"/>
                </a:solidFill>
              </a:rPr>
              <a:t>осебни услови</a:t>
            </a:r>
            <a:r>
              <a:rPr lang="sr-Cyrl-RS" dirty="0" smtClean="0">
                <a:solidFill>
                  <a:srgbClr val="0070C0"/>
                </a:solidFill>
              </a:rPr>
              <a:t> за осигурање. професионалне одговорности посредника у осигурању.</a:t>
            </a:r>
          </a:p>
          <a:p>
            <a:pPr>
              <a:buNone/>
            </a:pPr>
            <a:r>
              <a:rPr lang="sr-Cyrl-RS" dirty="0" smtClean="0">
                <a:solidFill>
                  <a:srgbClr val="0070C0"/>
                </a:solidFill>
              </a:rPr>
              <a:t>/“</a:t>
            </a:r>
            <a:r>
              <a:rPr lang="sr-Cyrl-RS" sz="2200" i="1" dirty="0" smtClean="0">
                <a:solidFill>
                  <a:srgbClr val="0070C0"/>
                </a:solidFill>
              </a:rPr>
              <a:t>Услови за осигурање од професионалне одговорности посредника” који се примењују на нашем тржишту осигурања  нису у складу са Условима за осигурање опште грађанске одговорности који се примењују на све изворе опасности професионалне одговорности).</a:t>
            </a:r>
            <a:endParaRPr lang="en-US" sz="2200" i="1"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endParaRPr lang="sr-Cyrl-CS" b="1" dirty="0" smtClean="0">
              <a:solidFill>
                <a:srgbClr val="0070C0"/>
              </a:solidFill>
            </a:endParaRPr>
          </a:p>
          <a:p>
            <a:pPr>
              <a:buNone/>
            </a:pPr>
            <a:r>
              <a:rPr lang="sr-Cyrl-CS" b="1" dirty="0" smtClean="0">
                <a:solidFill>
                  <a:srgbClr val="0070C0"/>
                </a:solidFill>
              </a:rPr>
              <a:t>Одговорност која је покривена осигурањем</a:t>
            </a:r>
            <a:r>
              <a:rPr lang="sr-Cyrl-CS" dirty="0" smtClean="0">
                <a:solidFill>
                  <a:srgbClr val="0070C0"/>
                </a:solidFill>
              </a:rPr>
              <a:t>:</a:t>
            </a:r>
          </a:p>
          <a:p>
            <a:r>
              <a:rPr lang="sr-Cyrl-CS" sz="2400" dirty="0" smtClean="0">
                <a:solidFill>
                  <a:srgbClr val="0070C0"/>
                </a:solidFill>
              </a:rPr>
              <a:t>уговорна</a:t>
            </a:r>
          </a:p>
          <a:p>
            <a:r>
              <a:rPr lang="sr-Cyrl-CS" sz="2400" dirty="0" smtClean="0">
                <a:solidFill>
                  <a:srgbClr val="0070C0"/>
                </a:solidFill>
              </a:rPr>
              <a:t>вануговорна</a:t>
            </a:r>
            <a:endParaRPr lang="sr-Cyrl-RS" sz="2400" dirty="0" smtClean="0">
              <a:solidFill>
                <a:srgbClr val="0070C0"/>
              </a:solidFill>
            </a:endParaRPr>
          </a:p>
          <a:p>
            <a:pPr>
              <a:buNone/>
            </a:pPr>
            <a:r>
              <a:rPr lang="sr-Cyrl-RS" sz="2400" b="1" dirty="0" smtClean="0">
                <a:solidFill>
                  <a:srgbClr val="0070C0"/>
                </a:solidFill>
              </a:rPr>
              <a:t>  Лица која могу претрпети штету за коју одговара посредник у осигурању</a:t>
            </a:r>
            <a:endParaRPr lang="sr-Cyrl-RS" sz="2400" dirty="0" smtClean="0">
              <a:solidFill>
                <a:srgbClr val="0070C0"/>
              </a:solidFill>
            </a:endParaRPr>
          </a:p>
          <a:p>
            <a:r>
              <a:rPr lang="sr-Cyrl-CS" sz="2400" dirty="0" smtClean="0">
                <a:solidFill>
                  <a:srgbClr val="0070C0"/>
                </a:solidFill>
              </a:rPr>
              <a:t>клијент</a:t>
            </a:r>
            <a:endParaRPr lang="sr-Cyrl-RS" sz="2400" dirty="0" smtClean="0">
              <a:solidFill>
                <a:srgbClr val="0070C0"/>
              </a:solidFill>
            </a:endParaRPr>
          </a:p>
          <a:p>
            <a:r>
              <a:rPr lang="sr-Cyrl-RS" sz="2400" dirty="0" smtClean="0">
                <a:solidFill>
                  <a:srgbClr val="0070C0"/>
                </a:solidFill>
              </a:rPr>
              <a:t>осигураник</a:t>
            </a:r>
          </a:p>
          <a:p>
            <a:r>
              <a:rPr lang="sr-Cyrl-CS" sz="2400" dirty="0" smtClean="0">
                <a:solidFill>
                  <a:srgbClr val="0070C0"/>
                </a:solidFill>
              </a:rPr>
              <a:t>о</a:t>
            </a:r>
            <a:r>
              <a:rPr lang="sr-Cyrl-RS" sz="2400" dirty="0" smtClean="0">
                <a:solidFill>
                  <a:srgbClr val="0070C0"/>
                </a:solidFill>
              </a:rPr>
              <a:t>сигуравач</a:t>
            </a:r>
          </a:p>
          <a:p>
            <a:pPr>
              <a:buNone/>
            </a:pPr>
            <a:endParaRPr lang="sr-Cyrl-RS" sz="2400" dirty="0" smtClean="0">
              <a:solidFill>
                <a:srgbClr val="0070C0"/>
              </a:solidFill>
            </a:endParaRPr>
          </a:p>
          <a:p>
            <a:endParaRPr lang="en-US" dirty="0">
              <a:solidFill>
                <a:srgbClr val="0070C0"/>
              </a:solidFill>
            </a:endParaRPr>
          </a:p>
        </p:txBody>
      </p:sp>
      <p:sp>
        <p:nvSpPr>
          <p:cNvPr id="3" name="Title 2"/>
          <p:cNvSpPr>
            <a:spLocks noGrp="1"/>
          </p:cNvSpPr>
          <p:nvPr>
            <p:ph type="title"/>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638</TotalTime>
  <Words>879</Words>
  <Application>Microsoft Office PowerPoint</Application>
  <PresentationFormat>On-screen Show (4:3)</PresentationFormat>
  <Paragraphs>87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ОСИГУРАЊЕ ОД ПРОФЕСИОНАЛНЕ ОДГОВОРНОСТИ ПОСРЕДНИКА У ОСИГУРАЊУ                                        Проф. др Јасна Пак</vt:lpstr>
      <vt:lpstr>Slide 2</vt:lpstr>
      <vt:lpstr>Slide 3</vt:lpstr>
      <vt:lpstr>Slide 4</vt:lpstr>
      <vt:lpstr>Slide 5</vt:lpstr>
      <vt:lpstr>Slide 6</vt:lpstr>
      <vt:lpstr>Slide 7</vt:lpstr>
      <vt:lpstr>Slide 8</vt:lpstr>
      <vt:lpstr>Slide 9</vt:lpstr>
      <vt:lpstr>Slide 10</vt:lpstr>
      <vt:lpstr>Slide 11</vt:lpstr>
      <vt:lpstr>      </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ОСИГУРАЊЕ ОД ОДГОВОРНОСТ ПОСРЕДНИКА У ОСИГУРАЊУ</dc:title>
  <dc:creator>*</dc:creator>
  <cp:lastModifiedBy>Kocovic</cp:lastModifiedBy>
  <cp:revision>120</cp:revision>
  <dcterms:created xsi:type="dcterms:W3CDTF">2017-05-07T19:56:21Z</dcterms:created>
  <dcterms:modified xsi:type="dcterms:W3CDTF">2017-05-13T04:41:31Z</dcterms:modified>
</cp:coreProperties>
</file>