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08" r:id="rId2"/>
    <p:sldId id="509" r:id="rId3"/>
    <p:sldId id="510" r:id="rId4"/>
    <p:sldId id="511" r:id="rId5"/>
    <p:sldId id="512" r:id="rId6"/>
    <p:sldId id="513" r:id="rId7"/>
    <p:sldId id="516" r:id="rId8"/>
    <p:sldId id="514" r:id="rId9"/>
    <p:sldId id="518" r:id="rId10"/>
    <p:sldId id="519" r:id="rId11"/>
    <p:sldId id="520" r:id="rId12"/>
    <p:sldId id="521" r:id="rId13"/>
    <p:sldId id="522" r:id="rId14"/>
    <p:sldId id="523" r:id="rId15"/>
  </p:sldIdLst>
  <p:sldSz cx="9144000" cy="6858000" type="screen4x3"/>
  <p:notesSz cx="6669088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Semibold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StoneSansSemibold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62C1"/>
    <a:srgbClr val="005DA8"/>
    <a:srgbClr val="4D4D4D"/>
    <a:srgbClr val="6598FF"/>
    <a:srgbClr val="85AEFF"/>
    <a:srgbClr val="B2B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97" autoAdjust="0"/>
    <p:restoredTop sz="94622" autoAdjust="0"/>
  </p:normalViewPr>
  <p:slideViewPr>
    <p:cSldViewPr snapToGrid="0">
      <p:cViewPr>
        <p:scale>
          <a:sx n="75" d="100"/>
          <a:sy n="75" d="100"/>
        </p:scale>
        <p:origin x="-1272" y="-72"/>
      </p:cViewPr>
      <p:guideLst>
        <p:guide orient="horz" pos="2176"/>
        <p:guide pos="2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7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t" anchorCtr="0" compatLnSpc="1">
            <a:prstTxWarp prst="textNoShape">
              <a:avLst/>
            </a:prstTxWarp>
          </a:bodyPr>
          <a:lstStyle>
            <a:lvl1pPr algn="l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t" anchorCtr="0" compatLnSpc="1">
            <a:prstTxWarp prst="textNoShape">
              <a:avLst/>
            </a:prstTxWarp>
          </a:bodyPr>
          <a:lstStyle>
            <a:lvl1pPr algn="r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832"/>
            <a:ext cx="289083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b" anchorCtr="0" compatLnSpc="1">
            <a:prstTxWarp prst="textNoShape">
              <a:avLst/>
            </a:prstTxWarp>
          </a:bodyPr>
          <a:lstStyle>
            <a:lvl1pPr algn="l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29832"/>
            <a:ext cx="289083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2" tIns="45592" rIns="91182" bIns="45592" numCol="1" anchor="b" anchorCtr="0" compatLnSpc="1">
            <a:prstTxWarp prst="textNoShape">
              <a:avLst/>
            </a:prstTxWarp>
          </a:bodyPr>
          <a:lstStyle>
            <a:lvl1pPr algn="r" defTabSz="912620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23639957-77FA-4048-A156-5CA7180FBA93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3149462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8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>
            <a:lvl1pPr algn="l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3014" y="0"/>
            <a:ext cx="2909887" cy="48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>
            <a:lvl1pPr algn="r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08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5975" y="733425"/>
            <a:ext cx="4995863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3125" y="4726821"/>
            <a:ext cx="4873625" cy="4480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464"/>
            <a:ext cx="2909888" cy="49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b" anchorCtr="0" compatLnSpc="1">
            <a:prstTxWarp prst="textNoShape">
              <a:avLst/>
            </a:prstTxWarp>
          </a:bodyPr>
          <a:lstStyle>
            <a:lvl1pPr algn="l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3014" y="9450464"/>
            <a:ext cx="2909887" cy="49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93" tIns="44846" rIns="89693" bIns="44846" numCol="1" anchor="b" anchorCtr="0" compatLnSpc="1">
            <a:prstTxWarp prst="textNoShape">
              <a:avLst/>
            </a:prstTxWarp>
          </a:bodyPr>
          <a:lstStyle>
            <a:lvl1pPr algn="r" defTabSz="896721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58B20002-ECB9-44BE-8F96-DEE05A19C849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xmlns="" val="2671630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1pPr>
            <a:lvl2pPr marL="737155" indent="-283521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2pPr>
            <a:lvl3pPr marL="1134085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3pPr>
            <a:lvl4pPr marL="1587718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4pPr>
            <a:lvl5pPr marL="2041352" indent="-226817" defTabSz="889942" eaLnBrk="0" hangingPunct="0"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5pPr>
            <a:lvl6pPr marL="2494986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6pPr>
            <a:lvl7pPr marL="2948620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7pPr>
            <a:lvl8pPr marL="3402254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8pPr>
            <a:lvl9pPr marL="3855888" indent="-226817" algn="ctr" defTabSz="889942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StoneSansSemibold" pitchFamily="34" charset="0"/>
                <a:cs typeface="Arial" charset="0"/>
              </a:defRPr>
            </a:lvl9pPr>
          </a:lstStyle>
          <a:p>
            <a:pPr eaLnBrk="1" hangingPunct="1"/>
            <a:fld id="{71B1B28B-CD57-4C8E-9F19-AF82C11F3DFF}" type="slidenum">
              <a:rPr lang="de-DE" smtClean="0">
                <a:solidFill>
                  <a:schemeClr val="tx1"/>
                </a:solidFill>
                <a:latin typeface="Arial" charset="0"/>
              </a:rPr>
              <a:pPr eaLnBrk="1" hangingPunct="1"/>
              <a:t>0</a:t>
            </a:fld>
            <a:endParaRPr lang="de-DE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15975" y="733425"/>
            <a:ext cx="4995863" cy="37480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AutoShape 1" hidden="1"/>
          <p:cNvGraphicFramePr>
            <a:graphicFrameLocks/>
          </p:cNvGraphicFramePr>
          <p:nvPr/>
        </p:nvGraphicFramePr>
        <p:xfrm>
          <a:off x="1" y="1"/>
          <a:ext cx="158751" cy="158750"/>
        </p:xfrm>
        <a:graphic>
          <a:graphicData uri="http://schemas.openxmlformats.org/presentationml/2006/ole">
            <p:oleObj spid="_x0000_s660865" name="think-cell Slide" r:id="rId3" imgW="0" imgH="0" progId="">
              <p:embed/>
            </p:oleObj>
          </a:graphicData>
        </a:graphic>
      </p:graphicFrame>
      <p:sp>
        <p:nvSpPr>
          <p:cNvPr id="24730" name="Rectangle 154"/>
          <p:cNvSpPr>
            <a:spLocks noGrp="1" noChangeArrowheads="1"/>
          </p:cNvSpPr>
          <p:nvPr>
            <p:ph type="ctrTitle" sz="quarter"/>
          </p:nvPr>
        </p:nvSpPr>
        <p:spPr>
          <a:xfrm>
            <a:off x="423871" y="2130440"/>
            <a:ext cx="8283575" cy="1470025"/>
          </a:xfrm>
          <a:ln/>
        </p:spPr>
        <p:txBody>
          <a:bodyPr lIns="91440" tIns="45720" rIns="91440" bIns="45720" anchor="ctr"/>
          <a:lstStyle>
            <a:lvl1pPr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24736" name="Rectangle 16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23871" y="5245101"/>
            <a:ext cx="8283575" cy="393700"/>
          </a:xfrm>
          <a:ln/>
        </p:spPr>
        <p:txBody>
          <a:bodyPr lIns="91440" tIns="45720" rIns="91440" bIns="45720"/>
          <a:lstStyle>
            <a:lvl1pPr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4" y="163528"/>
            <a:ext cx="2071687" cy="5932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2275" y="163528"/>
            <a:ext cx="6065839" cy="5932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2283" y="1506538"/>
            <a:ext cx="4068763" cy="4589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7" y="1506538"/>
            <a:ext cx="4068763" cy="4589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6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22283" y="163514"/>
            <a:ext cx="7096125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13" rIns="0" bIns="4571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Slide title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2276" y="1506538"/>
            <a:ext cx="8289925" cy="4589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Body text</a:t>
            </a:r>
          </a:p>
          <a:p>
            <a:pPr lvl="1"/>
            <a:r>
              <a:rPr lang="de-CH" smtClean="0"/>
              <a:t>First level</a:t>
            </a:r>
          </a:p>
          <a:p>
            <a:pPr lvl="2"/>
            <a:r>
              <a:rPr lang="de-CH" smtClean="0"/>
              <a:t>Second level</a:t>
            </a:r>
          </a:p>
          <a:p>
            <a:pPr lvl="3"/>
            <a:r>
              <a:rPr lang="de-CH" smtClean="0"/>
              <a:t>Third level</a:t>
            </a:r>
          </a:p>
          <a:p>
            <a:pPr lvl="4"/>
            <a:r>
              <a:rPr lang="de-CH" smtClean="0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811420" y="6633483"/>
            <a:ext cx="176212" cy="133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>
              <a:defRPr/>
            </a:pPr>
            <a:fld id="{78ABEA54-E472-455F-BBD5-5B044AA50D25}" type="slidenum">
              <a:rPr lang="de-CH" sz="900">
                <a:solidFill>
                  <a:schemeClr val="tx2"/>
                </a:solidFill>
                <a:latin typeface="StoneSansSemibold" pitchFamily="34" charset="0"/>
              </a:rPr>
              <a:pPr algn="r">
                <a:defRPr/>
              </a:pPr>
              <a:t>‹#›</a:t>
            </a:fld>
            <a:endParaRPr lang="de-CH" sz="900">
              <a:solidFill>
                <a:schemeClr val="tx2"/>
              </a:solidFill>
              <a:latin typeface="StoneSansSemibold" pitchFamily="34" charset="0"/>
            </a:endParaRPr>
          </a:p>
        </p:txBody>
      </p:sp>
      <p:sp>
        <p:nvSpPr>
          <p:cNvPr id="1148" name="Rectangle 124"/>
          <p:cNvSpPr>
            <a:spLocks noChangeArrowheads="1"/>
          </p:cNvSpPr>
          <p:nvPr/>
        </p:nvSpPr>
        <p:spPr bwMode="auto">
          <a:xfrm flipV="1">
            <a:off x="0" y="570474"/>
            <a:ext cx="9144000" cy="42863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r" eaLnBrk="0" hangingPunct="0">
              <a:defRPr/>
            </a:pPr>
            <a:endParaRPr lang="de-CH" sz="2800">
              <a:solidFill>
                <a:srgbClr val="003399"/>
              </a:solidFill>
              <a:latin typeface="BakerSignet B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BakerSignet BT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2"/>
          </a:solidFill>
          <a:latin typeface="+mn-lt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3pPr>
      <a:lvl4pPr marL="1376363" indent="-2333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2"/>
          </a:solidFill>
          <a:latin typeface="+mn-lt"/>
          <a:cs typeface="+mn-cs"/>
        </a:defRPr>
      </a:lvl4pPr>
      <a:lvl5pPr marL="2058988" indent="-2301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5pPr>
      <a:lvl6pPr marL="25161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6pPr>
      <a:lvl7pPr marL="29733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7pPr>
      <a:lvl8pPr marL="34305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8pPr>
      <a:lvl9pPr marL="3887788" indent="-2301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oleObject" Target="../embeddings/oleObject2.bin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Rectangle 2" hidden="1"/>
          <p:cNvGraphicFramePr>
            <a:graphicFrameLocks/>
          </p:cNvGraphicFramePr>
          <p:nvPr/>
        </p:nvGraphicFramePr>
        <p:xfrm>
          <a:off x="1" y="1"/>
          <a:ext cx="158751" cy="158750"/>
        </p:xfrm>
        <a:graphic>
          <a:graphicData uri="http://schemas.openxmlformats.org/presentationml/2006/ole">
            <p:oleObj spid="_x0000_s661761" name="think-cell Slide" r:id="rId7" imgW="0" imgH="0" progId="">
              <p:embed/>
            </p:oleObj>
          </a:graphicData>
        </a:graphic>
      </p:graphicFrame>
      <p:sp>
        <p:nvSpPr>
          <p:cNvPr id="3075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" y="1"/>
            <a:ext cx="158751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bg2"/>
            </a:solidFill>
            <a:miter lim="800000"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r>
              <a:rPr lang="de-CH" sz="100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  <p:custDataLst>
              <p:tags r:id="rId3"/>
            </p:custDataLst>
          </p:nvPr>
        </p:nvSpPr>
        <p:spPr>
          <a:xfrm>
            <a:off x="423871" y="2514600"/>
            <a:ext cx="8283575" cy="1085865"/>
          </a:xfrm>
        </p:spPr>
        <p:txBody>
          <a:bodyPr/>
          <a:lstStyle/>
          <a:p>
            <a:pPr eaLnBrk="1" hangingPunct="1"/>
            <a:r>
              <a:rPr lang="en-US" smtClean="0"/>
              <a:t>Obra</a:t>
            </a:r>
            <a:r>
              <a:rPr lang="sr-Latn-RS" smtClean="0"/>
              <a:t>čun rezervisanih</a:t>
            </a:r>
            <a:r>
              <a:rPr lang="sr-Cyrl-RS" smtClean="0"/>
              <a:t> </a:t>
            </a:r>
            <a:r>
              <a:rPr lang="en-US" smtClean="0"/>
              <a:t>nastalih n</a:t>
            </a:r>
            <a:r>
              <a:rPr lang="sr-Latn-RS" smtClean="0"/>
              <a:t>eprijavljenih šteta - izazovi u praksi</a:t>
            </a:r>
            <a:endParaRPr lang="de-DE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403225" y="5930901"/>
            <a:ext cx="8283575" cy="419100"/>
          </a:xfrm>
        </p:spPr>
        <p:txBody>
          <a:bodyPr/>
          <a:lstStyle/>
          <a:p>
            <a:pPr marL="0" indent="0" eaLnBrk="1" hangingPunct="1"/>
            <a:r>
              <a:rPr lang="sr-Latn-RS" sz="1600" smtClean="0"/>
              <a:t>Nenad Milikić, Uniqa osiguranje</a:t>
            </a:r>
            <a:endParaRPr lang="de-DE" sz="1600" dirty="0"/>
          </a:p>
          <a:p>
            <a:pPr marL="0" indent="0" eaLnBrk="1" hangingPunct="1"/>
            <a:endParaRPr lang="de-DE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06400" y="5554990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eaLnBrk="1" hangingPunct="1"/>
            <a:r>
              <a:rPr lang="en-US" sz="2000" smtClean="0">
                <a:solidFill>
                  <a:srgbClr val="003399"/>
                </a:solidFill>
              </a:rPr>
              <a:t>Zlatibor</a:t>
            </a:r>
            <a:r>
              <a:rPr lang="de-DE" sz="2000" smtClean="0">
                <a:solidFill>
                  <a:srgbClr val="003399"/>
                </a:solidFill>
              </a:rPr>
              <a:t>, </a:t>
            </a:r>
            <a:r>
              <a:rPr lang="en-US" sz="2000" smtClean="0">
                <a:solidFill>
                  <a:srgbClr val="003399"/>
                </a:solidFill>
              </a:rPr>
              <a:t>20</a:t>
            </a:r>
            <a:r>
              <a:rPr lang="sr-Latn-RS" sz="2000" smtClean="0">
                <a:solidFill>
                  <a:srgbClr val="003399"/>
                </a:solidFill>
              </a:rPr>
              <a:t>. </a:t>
            </a:r>
            <a:r>
              <a:rPr lang="en-US" sz="2000" smtClean="0">
                <a:solidFill>
                  <a:srgbClr val="003399"/>
                </a:solidFill>
              </a:rPr>
              <a:t>maj</a:t>
            </a:r>
            <a:r>
              <a:rPr lang="sr-Latn-RS" sz="2000" smtClean="0">
                <a:solidFill>
                  <a:srgbClr val="003399"/>
                </a:solidFill>
              </a:rPr>
              <a:t> </a:t>
            </a:r>
            <a:r>
              <a:rPr lang="de-DE" sz="2000" smtClean="0">
                <a:solidFill>
                  <a:srgbClr val="003399"/>
                </a:solidFill>
              </a:rPr>
              <a:t>201</a:t>
            </a:r>
            <a:r>
              <a:rPr lang="sr-Latn-RS" sz="2000" smtClean="0">
                <a:solidFill>
                  <a:srgbClr val="003399"/>
                </a:solidFill>
              </a:rPr>
              <a:t>7.</a:t>
            </a:r>
            <a:r>
              <a:rPr lang="en-US" sz="2000" smtClean="0">
                <a:solidFill>
                  <a:srgbClr val="003399"/>
                </a:solidFill>
              </a:rPr>
              <a:t> god.</a:t>
            </a:r>
            <a:endParaRPr lang="de-DE" sz="200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408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u prošlosti 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49280" y="1219715"/>
            <a:ext cx="8137520" cy="31700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Godine</a:t>
            </a:r>
            <a:r>
              <a:rPr lang="sr-Cyrl-RS" smtClean="0"/>
              <a:t> </a:t>
            </a:r>
            <a:r>
              <a:rPr lang="sr-Cyrl-RS"/>
              <a:t>2007. </a:t>
            </a:r>
            <a:r>
              <a:rPr lang="sr-Latn-RS" smtClean="0"/>
              <a:t>je donet novi podzakonski akt kojim se propisuje da se rezervisane nastale neprijavljene štete</a:t>
            </a:r>
            <a:r>
              <a:rPr lang="ru-RU" smtClean="0"/>
              <a:t>, </a:t>
            </a:r>
            <a:r>
              <a:rPr lang="sr-Latn-RS" smtClean="0"/>
              <a:t>u zavisnosti od karakteristika</a:t>
            </a:r>
            <a:r>
              <a:rPr lang="ru-RU" smtClean="0"/>
              <a:t> </a:t>
            </a:r>
            <a:r>
              <a:rPr lang="sr-Latn-RS" smtClean="0"/>
              <a:t>pojedinih vrsta osiguranja</a:t>
            </a:r>
            <a:r>
              <a:rPr lang="ru-RU" smtClean="0"/>
              <a:t>, </a:t>
            </a:r>
            <a:r>
              <a:rPr lang="sr-Latn-RS" smtClean="0"/>
              <a:t>kao i od raspoloživih podataka</a:t>
            </a:r>
            <a:r>
              <a:rPr lang="ru-RU" smtClean="0"/>
              <a:t>, </a:t>
            </a:r>
            <a:r>
              <a:rPr lang="sr-Latn-RS" smtClean="0"/>
              <a:t>na dan</a:t>
            </a:r>
            <a:r>
              <a:rPr lang="ru-RU" smtClean="0"/>
              <a:t> </a:t>
            </a:r>
            <a:r>
              <a:rPr lang="ru-RU"/>
              <a:t>31. </a:t>
            </a:r>
            <a:r>
              <a:rPr lang="sr-Latn-RS" smtClean="0"/>
              <a:t>decembra tekuće godine</a:t>
            </a:r>
            <a:r>
              <a:rPr lang="ru-RU" smtClean="0"/>
              <a:t>, </a:t>
            </a:r>
            <a:r>
              <a:rPr lang="sr-Latn-RS" smtClean="0"/>
              <a:t>obračunavaju sledećim metodama</a:t>
            </a:r>
            <a:r>
              <a:rPr lang="ru-RU" smtClean="0"/>
              <a:t> </a:t>
            </a:r>
            <a:r>
              <a:rPr lang="sr-Latn-RS" smtClean="0"/>
              <a:t>ili njihovom kombinacijom</a:t>
            </a:r>
            <a:r>
              <a:rPr lang="ru-RU" smtClean="0"/>
              <a:t>: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1</a:t>
            </a:r>
            <a:r>
              <a:rPr lang="en-US" smtClean="0"/>
              <a:t>)</a:t>
            </a:r>
            <a:r>
              <a:rPr lang="sr-Latn-RS"/>
              <a:t> </a:t>
            </a:r>
            <a:r>
              <a:rPr lang="sr-Latn-RS" smtClean="0"/>
              <a:t>na osnovu podataka o rešenim i rezervisanim nastalim</a:t>
            </a:r>
          </a:p>
          <a:p>
            <a:pPr marL="0" indent="0">
              <a:buNone/>
            </a:pPr>
            <a:r>
              <a:rPr lang="sr-Latn-RS"/>
              <a:t> </a:t>
            </a:r>
            <a:r>
              <a:rPr lang="sr-Latn-RS" smtClean="0"/>
              <a:t>        prijavljenim</a:t>
            </a:r>
            <a:r>
              <a:rPr lang="sr-Cyrl-RS" smtClean="0"/>
              <a:t> </a:t>
            </a:r>
            <a:r>
              <a:rPr lang="sr-Latn-RS" smtClean="0"/>
              <a:t>a nerešenim štetama</a:t>
            </a:r>
            <a:r>
              <a:rPr lang="sr-Cyrl-RS" smtClean="0"/>
              <a:t>, </a:t>
            </a:r>
            <a:r>
              <a:rPr lang="sr-Latn-RS" smtClean="0"/>
              <a:t>ne uključujući rentne štete</a:t>
            </a:r>
            <a:r>
              <a:rPr lang="sr-Cyrl-RS" smtClean="0"/>
              <a:t>, </a:t>
            </a:r>
            <a:r>
              <a:rPr lang="sr-Latn-RS" smtClean="0"/>
              <a:t>i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sr-Cyrl-RS" smtClean="0"/>
              <a:t>2</a:t>
            </a:r>
            <a:r>
              <a:rPr lang="en-US" smtClean="0"/>
              <a:t>)</a:t>
            </a:r>
            <a:r>
              <a:rPr lang="sr-Latn-RS" smtClean="0"/>
              <a:t> primenom ostalih priznatih aktuarskih metoda</a:t>
            </a:r>
            <a:r>
              <a:rPr lang="sr-Cyrl-RS" smtClean="0"/>
              <a:t>, </a:t>
            </a:r>
            <a:r>
              <a:rPr lang="sr-Latn-RS" smtClean="0"/>
              <a:t>kao što su</a:t>
            </a:r>
            <a:r>
              <a:rPr lang="sr-Cyrl-RS" smtClean="0"/>
              <a:t>: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   </a:t>
            </a:r>
            <a:r>
              <a:rPr lang="sr-Cyrl-RS" smtClean="0"/>
              <a:t> </a:t>
            </a:r>
            <a:r>
              <a:rPr lang="en-US"/>
              <a:t>Chain ladder</a:t>
            </a:r>
            <a:r>
              <a:rPr lang="sr-Cyrl-RS"/>
              <a:t> </a:t>
            </a:r>
            <a:r>
              <a:rPr lang="sr-Latn-RS" smtClean="0"/>
              <a:t>metoda</a:t>
            </a:r>
            <a:r>
              <a:rPr lang="sr-Cyrl-RS" smtClean="0"/>
              <a:t>, </a:t>
            </a:r>
            <a:r>
              <a:rPr lang="sr-Latn-RS" smtClean="0"/>
              <a:t>metpoda očekivane kvote šteta</a:t>
            </a:r>
            <a:r>
              <a:rPr lang="sr-Cyrl-RS" smtClean="0"/>
              <a:t>,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   </a:t>
            </a:r>
            <a:r>
              <a:rPr lang="sr-Cyrl-RS" smtClean="0"/>
              <a:t> </a:t>
            </a:r>
            <a:r>
              <a:rPr lang="en-US"/>
              <a:t>Bornhuetter-Ferguson </a:t>
            </a:r>
            <a:r>
              <a:rPr lang="sr-Latn-RS" smtClean="0"/>
              <a:t>metoda i dr</a:t>
            </a:r>
            <a:r>
              <a:rPr lang="sr-Cyrl-RS" smtClean="0"/>
              <a:t>.</a:t>
            </a:r>
            <a:endParaRPr lang="sr-Latn-RS"/>
          </a:p>
        </p:txBody>
      </p:sp>
      <p:sp>
        <p:nvSpPr>
          <p:cNvPr id="2" name="Rectangle 1"/>
          <p:cNvSpPr/>
          <p:nvPr/>
        </p:nvSpPr>
        <p:spPr>
          <a:xfrm>
            <a:off x="587380" y="4685725"/>
            <a:ext cx="78200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Paušalna metoda je propisana kao određena vrsta kontrolne metode</a:t>
            </a:r>
            <a:r>
              <a:rPr lang="sr-Cyrl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odnosno kao donja granica ispod koje konačno usvojeni iznos rezervisanih nastalih neprijavljenih šteta nije smeo da ide</a:t>
            </a:r>
            <a:r>
              <a:rPr lang="sr-Cyrl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endParaRPr lang="sr-Latn-RS" sz="20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323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u prošlosti 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49280" y="1308615"/>
            <a:ext cx="81375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Ovim pristupom je ovlašćenom aktuaru data veća sloboda u izboru i primeni metoda za obračun rezervisanih šteta</a:t>
            </a:r>
            <a:r>
              <a:rPr lang="ru-RU" smtClean="0"/>
              <a:t>, </a:t>
            </a:r>
            <a:r>
              <a:rPr lang="sr-Latn-RS" smtClean="0"/>
              <a:t>ali su dodatnim zahtevima</a:t>
            </a:r>
            <a:r>
              <a:rPr lang="ru-RU" smtClean="0"/>
              <a:t> </a:t>
            </a:r>
            <a:r>
              <a:rPr lang="sr-Latn-RS" smtClean="0"/>
              <a:t>prilikom kreiranja internih akata društava za osiguranje</a:t>
            </a:r>
            <a:r>
              <a:rPr lang="ru-RU" smtClean="0"/>
              <a:t> </a:t>
            </a:r>
            <a:r>
              <a:rPr lang="sr-Latn-RS" smtClean="0"/>
              <a:t>koji regulišu ovu oblast</a:t>
            </a:r>
            <a:r>
              <a:rPr lang="ru-RU" smtClean="0"/>
              <a:t>, </a:t>
            </a:r>
            <a:r>
              <a:rPr lang="sr-Latn-RS" smtClean="0"/>
              <a:t>uvedeni dodatni zahtevi i ograničenja</a:t>
            </a:r>
            <a:r>
              <a:rPr lang="ru-RU" smtClean="0"/>
              <a:t>.</a:t>
            </a:r>
            <a:endParaRPr lang="de-AT" dirty="0"/>
          </a:p>
        </p:txBody>
      </p:sp>
      <p:sp>
        <p:nvSpPr>
          <p:cNvPr id="10" name="Titel 1"/>
          <p:cNvSpPr txBox="1">
            <a:spLocks/>
          </p:cNvSpPr>
          <p:nvPr/>
        </p:nvSpPr>
        <p:spPr bwMode="auto">
          <a:xfrm>
            <a:off x="549280" y="3048693"/>
            <a:ext cx="81375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Ovi zahtevi su se pre svega odnosili na ograničenje aktivnosti koje ovlašćeni aktuari sprovode u cilju održanja stabilnosti dobijenih rezultata po određenoj metodi i podrazumevali su eksplicitno definisanje aktivnosti koje aktuar sa tim ciljem sprovodi.</a:t>
            </a:r>
            <a:endParaRPr lang="de-AT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561980" y="4857709"/>
            <a:ext cx="81375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Neke od ovih zahteva (na primer, pojam ekstremne štete, maksimalan broj šteta koje je dozvoljeno ukloniti iz obračuna) je bilo veoma teško ispuniti</a:t>
            </a:r>
            <a:r>
              <a:rPr lang="ru-RU" smtClean="0"/>
              <a:t>, </a:t>
            </a:r>
            <a:r>
              <a:rPr lang="sr-Latn-RS" smtClean="0"/>
              <a:t>s obzirom na brojne faktore koji utiču na proces procene rezervisanih nastalih neprijavljenih šteta</a:t>
            </a:r>
            <a:r>
              <a:rPr lang="ru-RU" smtClean="0"/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109588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  <p:bldP spid="10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</a:t>
            </a:r>
            <a:r>
              <a:rPr lang="sr-Latn-RS" smtClean="0"/>
              <a:t>danas </a:t>
            </a:r>
            <a:r>
              <a:rPr lang="sr-Latn-RS"/>
              <a:t>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23880" y="1468292"/>
            <a:ext cx="8137520" cy="31700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Podzakonskim aktom iz </a:t>
            </a:r>
            <a:r>
              <a:rPr lang="sr-Cyrl-RS" smtClean="0"/>
              <a:t>2015</a:t>
            </a:r>
            <a:r>
              <a:rPr lang="sr-Cyrl-RS"/>
              <a:t>. </a:t>
            </a:r>
            <a:r>
              <a:rPr lang="sr-Latn-RS" smtClean="0"/>
              <a:t>godine</a:t>
            </a:r>
            <a:r>
              <a:rPr lang="sr-Cyrl-RS" smtClean="0"/>
              <a:t>, </a:t>
            </a:r>
            <a:r>
              <a:rPr lang="sr-Latn-RS" smtClean="0"/>
              <a:t>regulisan je način obračuna rezervisanih nastalih neprijavljenih šteta koji je i danas na snazi</a:t>
            </a:r>
            <a:r>
              <a:rPr lang="ru-RU" smtClean="0"/>
              <a:t>. </a:t>
            </a:r>
            <a:r>
              <a:rPr lang="sr-Latn-RS" smtClean="0"/>
              <a:t>Ovim aktom je propisano da se rezervisane nastale neprijavljene štete mogu obračunavati, na osnovu mišljenja ovlašćenog aktuara</a:t>
            </a:r>
            <a:r>
              <a:rPr lang="ru-RU" smtClean="0"/>
              <a:t>, </a:t>
            </a:r>
            <a:r>
              <a:rPr lang="sr-Latn-RS" smtClean="0"/>
              <a:t>primenom sledećih</a:t>
            </a:r>
            <a:r>
              <a:rPr lang="ru-RU" smtClean="0"/>
              <a:t> </a:t>
            </a:r>
            <a:r>
              <a:rPr lang="sr-Latn-RS" smtClean="0"/>
              <a:t>aktuarskih metoda ili njihovom kombinacijom</a:t>
            </a:r>
            <a:r>
              <a:rPr lang="ru-RU" smtClean="0"/>
              <a:t>: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1</a:t>
            </a:r>
            <a:r>
              <a:rPr lang="ru-RU"/>
              <a:t>) </a:t>
            </a:r>
            <a:r>
              <a:rPr lang="sr-Latn-RS" smtClean="0"/>
              <a:t>paušalna metoda</a:t>
            </a:r>
            <a:r>
              <a:rPr lang="ru-RU" smtClean="0"/>
              <a:t>,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2</a:t>
            </a:r>
            <a:r>
              <a:rPr lang="ru-RU"/>
              <a:t>) </a:t>
            </a:r>
            <a:r>
              <a:rPr lang="sr-Latn-RS" smtClean="0"/>
              <a:t>metoda triangulacije</a:t>
            </a:r>
            <a:r>
              <a:rPr lang="ru-RU" smtClean="0"/>
              <a:t> </a:t>
            </a:r>
            <a:r>
              <a:rPr lang="ru-RU"/>
              <a:t>(</a:t>
            </a:r>
            <a:r>
              <a:rPr lang="en-US"/>
              <a:t>Chain ladder</a:t>
            </a:r>
            <a:r>
              <a:rPr lang="ru-RU"/>
              <a:t>),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3</a:t>
            </a:r>
            <a:r>
              <a:rPr lang="ru-RU"/>
              <a:t>) </a:t>
            </a:r>
            <a:r>
              <a:rPr lang="en-US"/>
              <a:t>Bornhuetter</a:t>
            </a:r>
            <a:r>
              <a:rPr lang="ru-RU"/>
              <a:t>-</a:t>
            </a:r>
            <a:r>
              <a:rPr lang="en-US"/>
              <a:t>Ferguson</a:t>
            </a:r>
            <a:r>
              <a:rPr lang="ru-RU" smtClean="0"/>
              <a:t> </a:t>
            </a:r>
            <a:r>
              <a:rPr lang="sr-Latn-RS" smtClean="0"/>
              <a:t>metoda</a:t>
            </a:r>
            <a:r>
              <a:rPr lang="ru-RU" smtClean="0"/>
              <a:t>,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4</a:t>
            </a:r>
            <a:r>
              <a:rPr lang="ru-RU"/>
              <a:t>) </a:t>
            </a:r>
            <a:r>
              <a:rPr lang="sr-Latn-RS" smtClean="0"/>
              <a:t>metoda očekivane kvote šteta</a:t>
            </a:r>
            <a:r>
              <a:rPr lang="ru-RU" smtClean="0"/>
              <a:t>,</a:t>
            </a:r>
            <a:endParaRPr lang="sr-Latn-RS"/>
          </a:p>
          <a:p>
            <a:pPr marL="0" indent="0">
              <a:buNone/>
            </a:pPr>
            <a:r>
              <a:rPr lang="sr-Latn-RS" smtClean="0"/>
              <a:t>     </a:t>
            </a:r>
            <a:r>
              <a:rPr lang="ru-RU" smtClean="0"/>
              <a:t>5</a:t>
            </a:r>
            <a:r>
              <a:rPr lang="ru-RU"/>
              <a:t>) </a:t>
            </a:r>
            <a:r>
              <a:rPr lang="sr-Latn-RS" smtClean="0"/>
              <a:t>druge priznate aktuarske metode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21337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danas i rešenja u </a:t>
            </a:r>
            <a:r>
              <a:rPr lang="sr-Latn-RS" smtClean="0"/>
              <a:t>praksi</a:t>
            </a:r>
            <a:endParaRPr lang="de-AT" b="0" dirty="0" smtClean="0"/>
          </a:p>
        </p:txBody>
      </p:sp>
      <p:sp>
        <p:nvSpPr>
          <p:cNvPr id="11" name="Titel 1"/>
          <p:cNvSpPr txBox="1">
            <a:spLocks/>
          </p:cNvSpPr>
          <p:nvPr/>
        </p:nvSpPr>
        <p:spPr bwMode="auto">
          <a:xfrm>
            <a:off x="523880" y="1583981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Donošenjem nove podzakonske regulative može se primetiti težnja regulatornog organa da sa tzv</a:t>
            </a:r>
            <a:r>
              <a:rPr lang="sr-Cyrl-CS" smtClean="0"/>
              <a:t>. </a:t>
            </a:r>
            <a:r>
              <a:rPr lang="sr-Cyrl-CS"/>
              <a:t>„</a:t>
            </a:r>
            <a:r>
              <a:rPr lang="en-US"/>
              <a:t>rule based</a:t>
            </a:r>
            <a:r>
              <a:rPr lang="sr-Cyrl-CS"/>
              <a:t>” </a:t>
            </a:r>
            <a:r>
              <a:rPr lang="sr-Latn-RS" smtClean="0"/>
              <a:t>principa pređe na tzv</a:t>
            </a:r>
            <a:r>
              <a:rPr lang="sr-Cyrl-CS" smtClean="0"/>
              <a:t>. </a:t>
            </a:r>
            <a:r>
              <a:rPr lang="sr-Cyrl-CS"/>
              <a:t>„</a:t>
            </a:r>
            <a:r>
              <a:rPr lang="en-US"/>
              <a:t>risk based</a:t>
            </a:r>
            <a:r>
              <a:rPr lang="sr-Cyrl-CS"/>
              <a:t>” </a:t>
            </a:r>
            <a:r>
              <a:rPr lang="sr-Latn-RS" smtClean="0"/>
              <a:t>princip prilikom utvrđivanja aktuarskih pozicija</a:t>
            </a:r>
            <a:r>
              <a:rPr lang="sr-Cyrl-CS" smtClean="0"/>
              <a:t>. </a:t>
            </a:r>
            <a:endParaRPr lang="de-AT" dirty="0"/>
          </a:p>
        </p:txBody>
      </p:sp>
      <p:sp>
        <p:nvSpPr>
          <p:cNvPr id="2" name="Rectangle 1"/>
          <p:cNvSpPr/>
          <p:nvPr/>
        </p:nvSpPr>
        <p:spPr>
          <a:xfrm>
            <a:off x="523880" y="2958981"/>
            <a:ext cx="79343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Ovlašćenom aktuaru se daje veća sloboda u izboru i primeni metoda za obračun tehničkih rezervi</a:t>
            </a:r>
            <a:r>
              <a:rPr lang="ru-RU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 samim tim i rezervisanih šteta</a:t>
            </a:r>
            <a:r>
              <a:rPr lang="ru-RU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ali se pritom propisuje i potreba</a:t>
            </a:r>
            <a:r>
              <a:rPr lang="ru-RU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za dodatnim analizama i proverama u cilju dokazivanja adekvatnosti korišćenih pretpostavki</a:t>
            </a:r>
            <a:r>
              <a:rPr lang="ru-RU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sr-Latn-RS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informacija i podataka</a:t>
            </a:r>
            <a:r>
              <a:rPr lang="ru-RU" sz="200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  <a:endParaRPr lang="sr-Latn-RS" sz="20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312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1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danas 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36580" y="1384815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Zadatak aktuara je da periodično utvrđuje dovoljnost rezervisanih iznosa i po potrebi koriguje same rezervisane iznose</a:t>
            </a:r>
            <a:r>
              <a:rPr lang="sr-Cyrl-CS" smtClean="0"/>
              <a:t>, </a:t>
            </a:r>
            <a:r>
              <a:rPr lang="sr-Latn-RS" smtClean="0"/>
              <a:t>odnosno primenjene metode za obračun</a:t>
            </a:r>
            <a:r>
              <a:rPr lang="sr-Cyrl-CS" smtClean="0"/>
              <a:t>.</a:t>
            </a:r>
            <a:endParaRPr lang="de-AT" dirty="0"/>
          </a:p>
        </p:txBody>
      </p:sp>
      <p:sp>
        <p:nvSpPr>
          <p:cNvPr id="11" name="Titel 1"/>
          <p:cNvSpPr txBox="1">
            <a:spLocks/>
          </p:cNvSpPr>
          <p:nvPr/>
        </p:nvSpPr>
        <p:spPr bwMode="auto">
          <a:xfrm>
            <a:off x="523880" y="2853981"/>
            <a:ext cx="8137520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Regulatorni organ zahteva da se najmanje pri godišnjem obračunu</a:t>
            </a:r>
            <a:r>
              <a:rPr lang="sr-Cyrl-CS" smtClean="0"/>
              <a:t>, </a:t>
            </a:r>
            <a:r>
              <a:rPr lang="sr-Latn-RS" smtClean="0"/>
              <a:t>u homogenim grupama rizika</a:t>
            </a:r>
            <a:r>
              <a:rPr lang="sr-Cyrl-CS" smtClean="0"/>
              <a:t>, </a:t>
            </a:r>
            <a:r>
              <a:rPr lang="sr-Latn-RS" smtClean="0"/>
              <a:t>upoređuje utvrđeni iznos</a:t>
            </a:r>
            <a:r>
              <a:rPr lang="sr-Cyrl-CS" smtClean="0"/>
              <a:t> </a:t>
            </a:r>
            <a:r>
              <a:rPr lang="sr-Latn-RS" smtClean="0"/>
              <a:t>pojedinačnih tehničkih rezervi</a:t>
            </a:r>
            <a:r>
              <a:rPr lang="sr-Cyrl-CS" smtClean="0"/>
              <a:t>, </a:t>
            </a:r>
            <a:r>
              <a:rPr lang="sr-Latn-RS" smtClean="0"/>
              <a:t>kao i pretpostavke i podaci</a:t>
            </a:r>
            <a:r>
              <a:rPr lang="sr-Cyrl-CS" smtClean="0"/>
              <a:t> </a:t>
            </a:r>
            <a:r>
              <a:rPr lang="sr-Latn-RS" smtClean="0"/>
              <a:t>korišćeni u njihovom obračunu</a:t>
            </a:r>
            <a:r>
              <a:rPr lang="sr-Cyrl-CS" smtClean="0"/>
              <a:t>, </a:t>
            </a:r>
            <a:r>
              <a:rPr lang="sr-Latn-RS" smtClean="0"/>
              <a:t>sa obavezama iz ugovora</a:t>
            </a:r>
            <a:r>
              <a:rPr lang="sr-Cyrl-CS" smtClean="0"/>
              <a:t>, </a:t>
            </a:r>
            <a:r>
              <a:rPr lang="sr-Latn-RS" smtClean="0"/>
              <a:t>odnosno sa iskustvom</a:t>
            </a:r>
            <a:r>
              <a:rPr lang="sr-Cyrl-CS" smtClean="0"/>
              <a:t>.</a:t>
            </a:r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36580" y="4813815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Takođe</a:t>
            </a:r>
            <a:r>
              <a:rPr lang="sr-Cyrl-CS" smtClean="0"/>
              <a:t>, </a:t>
            </a:r>
            <a:r>
              <a:rPr lang="sr-Latn-RS" smtClean="0"/>
              <a:t>regulatorni organ zahteva da se</a:t>
            </a:r>
            <a:r>
              <a:rPr lang="sr-Cyrl-CS" smtClean="0"/>
              <a:t>, </a:t>
            </a:r>
            <a:r>
              <a:rPr lang="sr-Latn-RS" smtClean="0"/>
              <a:t>najmanje pri godišnjem obračunu</a:t>
            </a:r>
            <a:r>
              <a:rPr lang="sr-Cyrl-CS" smtClean="0"/>
              <a:t>, </a:t>
            </a:r>
            <a:r>
              <a:rPr lang="sr-Latn-RS" smtClean="0"/>
              <a:t>proverava da li je iznos pojedinačnih tehničkih rezervi dovoljan</a:t>
            </a:r>
            <a:r>
              <a:rPr lang="sr-Cyrl-CS" smtClean="0"/>
              <a:t>, </a:t>
            </a:r>
            <a:r>
              <a:rPr lang="sr-Latn-RS" smtClean="0"/>
              <a:t>odnosno adekvatan za pokriće svih obaveza iz ugovora</a:t>
            </a:r>
            <a:r>
              <a:rPr lang="sr-Cyrl-CS" smtClean="0"/>
              <a:t>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221449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  <p:bldP spid="11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Značaj rezervisanih šteta </a:t>
            </a:r>
            <a:endParaRPr lang="de-AT" b="0" dirty="0" smtClean="0"/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523880" y="3119436"/>
            <a:ext cx="78327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Identifikacija i upravljanje faktorima rizika u procesu formiranja rezervisanih šteta je od suštinskog značaja za rad osiguravajuće kompanije</a:t>
            </a:r>
            <a:r>
              <a:rPr lang="sr-Cyrl-CS" smtClean="0"/>
              <a:t>, </a:t>
            </a:r>
            <a:r>
              <a:rPr lang="sr-Latn-RS" smtClean="0"/>
              <a:t>kako zbog finansijske sigurnosti</a:t>
            </a:r>
            <a:r>
              <a:rPr lang="sr-Cyrl-CS" smtClean="0"/>
              <a:t>, </a:t>
            </a:r>
            <a:r>
              <a:rPr lang="sr-Latn-RS" smtClean="0"/>
              <a:t>tako i zbog kreiranja</a:t>
            </a:r>
            <a:r>
              <a:rPr lang="sr-Cyrl-CS" smtClean="0"/>
              <a:t> </a:t>
            </a:r>
            <a:r>
              <a:rPr lang="sr-Latn-RS" smtClean="0"/>
              <a:t>preciznih finansijskih izveštaja</a:t>
            </a:r>
            <a:r>
              <a:rPr lang="en-US" smtClean="0"/>
              <a:t>.</a:t>
            </a:r>
            <a:endParaRPr lang="de-AT" dirty="0"/>
          </a:p>
        </p:txBody>
      </p:sp>
      <p:sp>
        <p:nvSpPr>
          <p:cNvPr id="6" name="Rectangle 5"/>
          <p:cNvSpPr/>
          <p:nvPr/>
        </p:nvSpPr>
        <p:spPr>
          <a:xfrm>
            <a:off x="523880" y="4882803"/>
            <a:ext cx="82010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Latn-RS" sz="2000" smtClean="0"/>
              <a:t>Određivanje odgovarajućih iznosa rezervisanih šteta utiče i na adekvatnost premijskih stopa i na profitabilnost kompanije.</a:t>
            </a:r>
            <a:endParaRPr lang="sr-Latn-RS" sz="20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36580" y="1189036"/>
            <a:ext cx="7832720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Deo tehničkih rezervi je namenjen isplati</a:t>
            </a:r>
            <a:r>
              <a:rPr lang="sr-Cyrl-CS" smtClean="0"/>
              <a:t>, </a:t>
            </a:r>
            <a:r>
              <a:rPr lang="sr-Latn-RS" smtClean="0"/>
              <a:t>u narednom obračunskom periodu</a:t>
            </a:r>
            <a:r>
              <a:rPr lang="sr-Cyrl-CS" smtClean="0"/>
              <a:t>, </a:t>
            </a:r>
            <a:r>
              <a:rPr lang="sr-Latn-RS" smtClean="0"/>
              <a:t>šteta koje su već nastale</a:t>
            </a:r>
            <a:r>
              <a:rPr lang="sr-Cyrl-CS" smtClean="0"/>
              <a:t> </a:t>
            </a:r>
            <a:r>
              <a:rPr lang="sr-Latn-RS" smtClean="0"/>
              <a:t>ali su iz nekog razloga ostale neisplaćene</a:t>
            </a:r>
            <a:r>
              <a:rPr lang="sr-Cyrl-CS" smtClean="0"/>
              <a:t> (</a:t>
            </a:r>
            <a:r>
              <a:rPr lang="sr-Latn-RS" smtClean="0"/>
              <a:t>nastale prijavljene</a:t>
            </a:r>
            <a:r>
              <a:rPr lang="sr-Cyrl-CS" smtClean="0"/>
              <a:t> </a:t>
            </a:r>
            <a:r>
              <a:rPr lang="sr-Latn-RS" smtClean="0"/>
              <a:t>a nerešene štete</a:t>
            </a:r>
            <a:r>
              <a:rPr lang="sr-Cyrl-CS" smtClean="0"/>
              <a:t>), </a:t>
            </a:r>
            <a:r>
              <a:rPr lang="sr-Latn-RS" smtClean="0"/>
              <a:t>kao i šteta koje su nastale ali još uvek nisu</a:t>
            </a:r>
            <a:r>
              <a:rPr lang="sr-Cyrl-CS" smtClean="0"/>
              <a:t> </a:t>
            </a:r>
            <a:r>
              <a:rPr lang="sr-Latn-RS" smtClean="0"/>
              <a:t>prijavljene</a:t>
            </a:r>
            <a:r>
              <a:rPr lang="sr-Cyrl-CS" smtClean="0"/>
              <a:t> (</a:t>
            </a:r>
            <a:r>
              <a:rPr lang="sr-Latn-RS" smtClean="0"/>
              <a:t>nastale neprijavljene štete</a:t>
            </a:r>
            <a:r>
              <a:rPr lang="sr-Cyrl-CS" smtClean="0"/>
              <a:t>).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402414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Rizici u procesu procene </a:t>
            </a:r>
            <a:endParaRPr lang="de-AT" b="0" dirty="0" smtClean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61980" y="3302852"/>
            <a:ext cx="78327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U zavisnosti od iznosa štete</a:t>
            </a:r>
            <a:r>
              <a:rPr lang="sr-Cyrl-CS" smtClean="0"/>
              <a:t> </a:t>
            </a:r>
            <a:r>
              <a:rPr lang="sr-Latn-RS" smtClean="0"/>
              <a:t>i složenosti slučaja</a:t>
            </a:r>
            <a:r>
              <a:rPr lang="sr-Cyrl-CS" smtClean="0"/>
              <a:t>, </a:t>
            </a:r>
            <a:r>
              <a:rPr lang="sr-Latn-RS" smtClean="0"/>
              <a:t>šteta može da ostane u rezervaciji godinama</a:t>
            </a:r>
            <a:r>
              <a:rPr lang="sr-Cyrl-CS" smtClean="0"/>
              <a:t>. </a:t>
            </a:r>
            <a:r>
              <a:rPr lang="sr-Latn-RS" smtClean="0"/>
              <a:t>Tokom ovog perioda</a:t>
            </a:r>
            <a:r>
              <a:rPr lang="sr-Cyrl-CS" smtClean="0"/>
              <a:t>, </a:t>
            </a:r>
            <a:r>
              <a:rPr lang="sr-Latn-RS" smtClean="0"/>
              <a:t>može da bude mnogo promena</a:t>
            </a:r>
            <a:r>
              <a:rPr lang="sr-Cyrl-CS" smtClean="0"/>
              <a:t> </a:t>
            </a:r>
            <a:r>
              <a:rPr lang="sr-Latn-RS" smtClean="0"/>
              <a:t>u procenjenom iznosu rezervacije</a:t>
            </a:r>
            <a:r>
              <a:rPr lang="sr-Cyrl-CS" smtClean="0"/>
              <a:t>.</a:t>
            </a:r>
            <a:r>
              <a:rPr lang="sr-Latn-RS"/>
              <a:t>	</a:t>
            </a:r>
            <a:endParaRPr lang="de-AT" dirty="0"/>
          </a:p>
        </p:txBody>
      </p:sp>
      <p:sp>
        <p:nvSpPr>
          <p:cNvPr id="6" name="Rectangle 5"/>
          <p:cNvSpPr/>
          <p:nvPr/>
        </p:nvSpPr>
        <p:spPr>
          <a:xfrm>
            <a:off x="523880" y="1225203"/>
            <a:ext cx="82010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Latn-RS" sz="2000" smtClean="0"/>
              <a:t>Zbog dugoročnosti procesa prijave</a:t>
            </a:r>
            <a:r>
              <a:rPr lang="sr-Cyrl-CS" sz="2000" smtClean="0"/>
              <a:t>, </a:t>
            </a:r>
            <a:r>
              <a:rPr lang="sr-Latn-RS" sz="2000" smtClean="0"/>
              <a:t>procene i likvidacije šteta u</a:t>
            </a:r>
            <a:r>
              <a:rPr lang="sr-Cyrl-CS" sz="2000" smtClean="0"/>
              <a:t> </a:t>
            </a:r>
            <a:r>
              <a:rPr lang="sr-Latn-RS" sz="2000" smtClean="0"/>
              <a:t>pojedinim vrstama osiguranja</a:t>
            </a:r>
            <a:r>
              <a:rPr lang="sr-Cyrl-CS" sz="2000" smtClean="0"/>
              <a:t>, </a:t>
            </a:r>
            <a:r>
              <a:rPr lang="sr-Latn-RS" sz="2000" smtClean="0"/>
              <a:t>procena iznosa rezervisanih šteta je podložna mnogim uticajima</a:t>
            </a:r>
            <a:r>
              <a:rPr lang="sr-Cyrl-CS" sz="2000" smtClean="0"/>
              <a:t>, </a:t>
            </a:r>
            <a:r>
              <a:rPr lang="sr-Latn-RS" sz="2000" smtClean="0"/>
              <a:t>počev od promena u regulativi koja određuje ovu oblast</a:t>
            </a:r>
            <a:r>
              <a:rPr lang="sr-Cyrl-CS" sz="2000" smtClean="0"/>
              <a:t>, </a:t>
            </a:r>
            <a:r>
              <a:rPr lang="sr-Latn-RS" sz="2000" smtClean="0"/>
              <a:t>tehnološkog napretka koji može da dovede do</a:t>
            </a:r>
            <a:r>
              <a:rPr lang="sr-Cyrl-CS" sz="2000" smtClean="0"/>
              <a:t> </a:t>
            </a:r>
            <a:r>
              <a:rPr lang="sr-Latn-RS" sz="2000" smtClean="0"/>
              <a:t>povećanja iznosa</a:t>
            </a:r>
            <a:r>
              <a:rPr lang="sr-Cyrl-CS" sz="2000" smtClean="0"/>
              <a:t> </a:t>
            </a:r>
            <a:r>
              <a:rPr lang="sr-Latn-RS" sz="2000" smtClean="0"/>
              <a:t>odštetnih zahteva</a:t>
            </a:r>
            <a:r>
              <a:rPr lang="sr-Cyrl-CS" sz="2000" smtClean="0"/>
              <a:t>, </a:t>
            </a:r>
            <a:r>
              <a:rPr lang="sr-Latn-RS" sz="2000" smtClean="0"/>
              <a:t>itd</a:t>
            </a:r>
            <a:r>
              <a:rPr lang="sr-Cyrl-CS" sz="2000" smtClean="0"/>
              <a:t>.</a:t>
            </a:r>
            <a:endParaRPr lang="sr-Latn-RS" sz="20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itel 1"/>
          <p:cNvSpPr txBox="1">
            <a:spLocks/>
          </p:cNvSpPr>
          <p:nvPr/>
        </p:nvSpPr>
        <p:spPr bwMode="auto">
          <a:xfrm>
            <a:off x="561980" y="4801452"/>
            <a:ext cx="78327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Dakle, proces rešavanja šteta je proces koji</a:t>
            </a:r>
            <a:r>
              <a:rPr lang="sr-Cyrl-CS" smtClean="0"/>
              <a:t>, </a:t>
            </a:r>
            <a:r>
              <a:rPr lang="sr-Latn-RS" smtClean="0"/>
              <a:t>pre svega</a:t>
            </a:r>
            <a:r>
              <a:rPr lang="sr-Cyrl-CS" smtClean="0"/>
              <a:t>, </a:t>
            </a:r>
            <a:r>
              <a:rPr lang="sr-Latn-RS" smtClean="0"/>
              <a:t>traje</a:t>
            </a:r>
            <a:r>
              <a:rPr lang="sr-Cyrl-CS" smtClean="0"/>
              <a:t>, </a:t>
            </a:r>
            <a:r>
              <a:rPr lang="sr-Latn-RS" smtClean="0"/>
              <a:t>pri čemu je</a:t>
            </a:r>
            <a:r>
              <a:rPr lang="sr-Cyrl-CS" smtClean="0"/>
              <a:t> </a:t>
            </a:r>
            <a:r>
              <a:rPr lang="sr-Latn-RS" smtClean="0"/>
              <a:t>kontinuirano usklađivanje</a:t>
            </a:r>
            <a:r>
              <a:rPr lang="sr-Cyrl-CS" smtClean="0"/>
              <a:t> </a:t>
            </a:r>
            <a:r>
              <a:rPr lang="sr-Latn-RS" smtClean="0"/>
              <a:t>rezervisanih iznosa</a:t>
            </a:r>
            <a:r>
              <a:rPr lang="sr-Cyrl-CS" smtClean="0"/>
              <a:t> </a:t>
            </a:r>
            <a:r>
              <a:rPr lang="sr-Latn-RS" smtClean="0"/>
              <a:t>u skladu sa</a:t>
            </a:r>
            <a:r>
              <a:rPr lang="sr-Cyrl-CS" smtClean="0"/>
              <a:t> </a:t>
            </a:r>
            <a:r>
              <a:rPr lang="sr-Latn-RS" smtClean="0"/>
              <a:t>aktuelnim saznanjima</a:t>
            </a:r>
            <a:r>
              <a:rPr lang="sr-Cyrl-CS" smtClean="0"/>
              <a:t> </a:t>
            </a:r>
            <a:r>
              <a:rPr lang="sr-Latn-RS" smtClean="0"/>
              <a:t>o konkretnim odštetnim zahtevima</a:t>
            </a:r>
            <a:r>
              <a:rPr lang="sr-Cyrl-CS" smtClean="0"/>
              <a:t> </a:t>
            </a:r>
            <a:r>
              <a:rPr lang="sr-Latn-RS" smtClean="0"/>
              <a:t>neizbežno</a:t>
            </a:r>
            <a:r>
              <a:rPr lang="sr-Cyrl-CS" smtClean="0"/>
              <a:t>.</a:t>
            </a:r>
            <a:r>
              <a:rPr lang="sr-Latn-RS"/>
              <a:t>	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11649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8" grpId="0"/>
      <p:bldP spid="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Rizici u procesu procene </a:t>
            </a:r>
            <a:endParaRPr lang="de-AT" b="0" dirty="0" smtClean="0"/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587380" y="1201736"/>
            <a:ext cx="7985120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Zahtevnost procesa procene štete veoma zavisi od tipa osiguravajućeg pokrića</a:t>
            </a:r>
            <a:r>
              <a:rPr lang="sr-Cyrl-CS" smtClean="0"/>
              <a:t>. </a:t>
            </a:r>
            <a:r>
              <a:rPr lang="sr-Latn-RS" smtClean="0"/>
              <a:t>Na primer</a:t>
            </a:r>
            <a:r>
              <a:rPr lang="sr-Cyrl-CS" smtClean="0"/>
              <a:t>, </a:t>
            </a:r>
            <a:r>
              <a:rPr lang="sr-Latn-RS" smtClean="0"/>
              <a:t>štete kod osiguranja kaska</a:t>
            </a:r>
            <a:r>
              <a:rPr lang="sr-Cyrl-CS" smtClean="0"/>
              <a:t> </a:t>
            </a:r>
            <a:r>
              <a:rPr lang="sr-Latn-RS" smtClean="0"/>
              <a:t>motornih vozila ili osiguranja stvari domaćinstva se obično reše za nekoliko nedelja.</a:t>
            </a:r>
            <a:r>
              <a:rPr lang="sr-Cyrl-CS" smtClean="0"/>
              <a:t> </a:t>
            </a:r>
            <a:r>
              <a:rPr lang="sr-Latn-RS" smtClean="0"/>
              <a:t>Međutim</a:t>
            </a:r>
            <a:r>
              <a:rPr lang="sr-Cyrl-CS" smtClean="0"/>
              <a:t>, </a:t>
            </a:r>
            <a:r>
              <a:rPr lang="sr-Latn-RS" smtClean="0"/>
              <a:t>proces rešavanja šteta</a:t>
            </a:r>
            <a:r>
              <a:rPr lang="sr-Cyrl-CS" smtClean="0"/>
              <a:t> </a:t>
            </a:r>
            <a:r>
              <a:rPr lang="sr-Latn-RS" smtClean="0"/>
              <a:t>kod obaveznog osiguranja vlasnika motornih vozila za štete pričinjene trećim licima</a:t>
            </a:r>
            <a:r>
              <a:rPr lang="sr-Cyrl-CS" smtClean="0"/>
              <a:t> </a:t>
            </a:r>
            <a:r>
              <a:rPr lang="sr-Latn-RS" smtClean="0"/>
              <a:t>ili kod osiguranja profesionalne odgovornosti</a:t>
            </a:r>
            <a:r>
              <a:rPr lang="sr-Cyrl-CS" smtClean="0"/>
              <a:t>, </a:t>
            </a:r>
            <a:r>
              <a:rPr lang="sr-Latn-RS" smtClean="0"/>
              <a:t>može da traje</a:t>
            </a:r>
            <a:r>
              <a:rPr lang="sr-Cyrl-CS" smtClean="0"/>
              <a:t> </a:t>
            </a:r>
            <a:r>
              <a:rPr lang="sr-Latn-RS" smtClean="0"/>
              <a:t>i deset i više godina</a:t>
            </a:r>
            <a:r>
              <a:rPr lang="sr-Cyrl-CS" smtClean="0"/>
              <a:t>.</a:t>
            </a:r>
            <a:r>
              <a:rPr lang="sr-Latn-RS"/>
              <a:t>	</a:t>
            </a:r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87380" y="4026752"/>
            <a:ext cx="7985120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Dakle</a:t>
            </a:r>
            <a:r>
              <a:rPr lang="sr-Cyrl-CS" smtClean="0"/>
              <a:t>, </a:t>
            </a:r>
            <a:r>
              <a:rPr lang="sr-Latn-RS" smtClean="0"/>
              <a:t>postoje najmanje dva izvora neizvesnosti kod neplaćenih</a:t>
            </a:r>
            <a:r>
              <a:rPr lang="sr-Cyrl-CS" smtClean="0"/>
              <a:t>, </a:t>
            </a:r>
            <a:r>
              <a:rPr lang="sr-Latn-RS" smtClean="0"/>
              <a:t>a već nastalih šteta</a:t>
            </a:r>
            <a:r>
              <a:rPr lang="sr-Cyrl-CS" smtClean="0"/>
              <a:t>: </a:t>
            </a:r>
            <a:r>
              <a:rPr lang="sr-Latn-RS" smtClean="0"/>
              <a:t>procenjeni rezervisani iznos</a:t>
            </a:r>
            <a:r>
              <a:rPr lang="sr-Cyrl-CS" smtClean="0"/>
              <a:t> </a:t>
            </a:r>
            <a:r>
              <a:rPr lang="sr-Latn-RS" smtClean="0"/>
              <a:t>poznatih šteta</a:t>
            </a:r>
            <a:r>
              <a:rPr lang="sr-Cyrl-CS" smtClean="0"/>
              <a:t> </a:t>
            </a:r>
            <a:r>
              <a:rPr lang="sr-Latn-RS" smtClean="0"/>
              <a:t>može da se promeni i najčešće se i menja do konačnog rešavanja štete i takođe postoje i štete koje su nastale</a:t>
            </a:r>
            <a:r>
              <a:rPr lang="sr-Cyrl-CS" smtClean="0"/>
              <a:t>, </a:t>
            </a:r>
            <a:r>
              <a:rPr lang="sr-Latn-RS" smtClean="0"/>
              <a:t>ali još nisu prijavljene osiguravaču do kraja obračunskog perioda</a:t>
            </a:r>
            <a:r>
              <a:rPr lang="sr-Cyrl-CS" smtClean="0"/>
              <a:t>.</a:t>
            </a:r>
            <a:r>
              <a:rPr lang="sr-Latn-RS"/>
              <a:t>	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33843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Rizici </a:t>
            </a:r>
            <a:r>
              <a:rPr lang="sr-Latn-RS"/>
              <a:t>u procesu procene </a:t>
            </a:r>
            <a:endParaRPr lang="de-AT" b="0" dirty="0" smtClean="0"/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587380" y="1074736"/>
            <a:ext cx="78327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Važan faktor rizika prilikom određivanja rezervisanja za štete je opasnost da iskustveni podaci kojima osiguravajuće društvo raspolaže</a:t>
            </a:r>
            <a:r>
              <a:rPr lang="ru-RU" smtClean="0"/>
              <a:t>, </a:t>
            </a:r>
            <a:r>
              <a:rPr lang="sr-Latn-RS" smtClean="0"/>
              <a:t>ne oslikavaju budući razvoj šteta</a:t>
            </a:r>
            <a:r>
              <a:rPr lang="en-US" smtClean="0"/>
              <a:t>.</a:t>
            </a:r>
            <a:r>
              <a:rPr lang="sr-Latn-RS"/>
              <a:t>	</a:t>
            </a:r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600080" y="2526027"/>
            <a:ext cx="8137520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Razlozi za to mogu da budu brojni i uslovljeni su, na primer</a:t>
            </a:r>
            <a:r>
              <a:rPr lang="ru-RU" smtClean="0"/>
              <a:t>, </a:t>
            </a:r>
            <a:r>
              <a:rPr lang="sr-Latn-RS" smtClean="0"/>
              <a:t>značajnim izmenama u portfelju osiguranja</a:t>
            </a:r>
            <a:r>
              <a:rPr lang="ru-RU" smtClean="0"/>
              <a:t>, </a:t>
            </a:r>
            <a:r>
              <a:rPr lang="sr-Latn-RS" smtClean="0"/>
              <a:t>promenom filozofije rešavanja šteta</a:t>
            </a:r>
            <a:r>
              <a:rPr lang="ru-RU" smtClean="0"/>
              <a:t>, </a:t>
            </a:r>
            <a:r>
              <a:rPr lang="sr-Latn-RS" smtClean="0"/>
              <a:t>izmenama zakonske regulative</a:t>
            </a:r>
            <a:r>
              <a:rPr lang="ru-RU" smtClean="0"/>
              <a:t> (</a:t>
            </a:r>
            <a:r>
              <a:rPr lang="sr-Latn-RS" smtClean="0"/>
              <a:t>na primer</a:t>
            </a:r>
            <a:r>
              <a:rPr lang="ru-RU" smtClean="0"/>
              <a:t>, </a:t>
            </a:r>
            <a:r>
              <a:rPr lang="sr-Latn-RS" smtClean="0"/>
              <a:t>povećanje suma osiguranja</a:t>
            </a:r>
            <a:r>
              <a:rPr lang="ru-RU" smtClean="0"/>
              <a:t> </a:t>
            </a:r>
            <a:r>
              <a:rPr lang="sr-Latn-RS" smtClean="0"/>
              <a:t>kod obaveznog osiguranja</a:t>
            </a:r>
            <a:r>
              <a:rPr lang="ru-RU" smtClean="0"/>
              <a:t> </a:t>
            </a:r>
            <a:r>
              <a:rPr lang="sr-Latn-RS" smtClean="0"/>
              <a:t>u saobraćaju</a:t>
            </a:r>
            <a:r>
              <a:rPr lang="ru-RU" smtClean="0"/>
              <a:t>) </a:t>
            </a:r>
            <a:r>
              <a:rPr lang="sr-Latn-RS" smtClean="0"/>
              <a:t>i sudske prakse</a:t>
            </a:r>
            <a:r>
              <a:rPr lang="ru-RU" smtClean="0"/>
              <a:t>, </a:t>
            </a:r>
            <a:r>
              <a:rPr lang="sr-Latn-RS" smtClean="0"/>
              <a:t>inflacijom</a:t>
            </a:r>
            <a:r>
              <a:rPr lang="ru-RU" smtClean="0"/>
              <a:t>, </a:t>
            </a:r>
            <a:r>
              <a:rPr lang="sr-Latn-RS" smtClean="0"/>
              <a:t>promenama</a:t>
            </a:r>
            <a:r>
              <a:rPr lang="ru-RU" smtClean="0"/>
              <a:t> </a:t>
            </a:r>
            <a:r>
              <a:rPr lang="sr-Latn-RS" smtClean="0"/>
              <a:t>poslovne politike društva</a:t>
            </a:r>
            <a:r>
              <a:rPr lang="ru-RU" smtClean="0"/>
              <a:t>, </a:t>
            </a:r>
            <a:r>
              <a:rPr lang="sr-Latn-RS" smtClean="0"/>
              <a:t>i sl</a:t>
            </a:r>
            <a:r>
              <a:rPr lang="ru-RU" smtClean="0"/>
              <a:t>.</a:t>
            </a:r>
            <a:endParaRPr lang="de-AT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600080" y="4699852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Dakle, utvrđeni model i njegovi parametri mogu verno da oslikavaju razvoj portfelja u prošlosti</a:t>
            </a:r>
            <a:r>
              <a:rPr lang="ru-RU" smtClean="0"/>
              <a:t>, </a:t>
            </a:r>
            <a:r>
              <a:rPr lang="sr-Latn-RS" smtClean="0"/>
              <a:t>ali se kao problem javlja diskontinuitet između prošlih i budućih okolnosti poslovanja</a:t>
            </a:r>
            <a:r>
              <a:rPr lang="ru-RU" smtClean="0"/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189331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Izbor metode za obračun</a:t>
            </a:r>
            <a:endParaRPr lang="de-AT" b="0" dirty="0" smtClean="0"/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536580" y="1252536"/>
            <a:ext cx="78327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Specifičnosti portfelja</a:t>
            </a:r>
            <a:r>
              <a:rPr lang="ru-RU" smtClean="0"/>
              <a:t>, </a:t>
            </a:r>
            <a:r>
              <a:rPr lang="sr-Latn-RS" smtClean="0"/>
              <a:t>kvalitet i segmentacija raspoloživih podataka</a:t>
            </a:r>
            <a:r>
              <a:rPr lang="ru-RU" smtClean="0"/>
              <a:t>, </a:t>
            </a:r>
            <a:r>
              <a:rPr lang="sr-Latn-RS" smtClean="0"/>
              <a:t>regulatorni okvir</a:t>
            </a:r>
            <a:r>
              <a:rPr lang="ru-RU" smtClean="0"/>
              <a:t>, </a:t>
            </a:r>
            <a:r>
              <a:rPr lang="sr-Latn-RS" smtClean="0"/>
              <a:t>sudska praksa i sveukupne okolnosti poslovanja</a:t>
            </a:r>
            <a:r>
              <a:rPr lang="ru-RU" smtClean="0"/>
              <a:t>, </a:t>
            </a:r>
            <a:r>
              <a:rPr lang="sr-Latn-RS" smtClean="0"/>
              <a:t>utiču na izbor metode koja će biti primenjena za procenu rezervisanja za štete</a:t>
            </a:r>
            <a:r>
              <a:rPr lang="en-US" smtClean="0"/>
              <a:t>.</a:t>
            </a:r>
            <a:r>
              <a:rPr lang="sr-Latn-RS"/>
              <a:t>	</a:t>
            </a:r>
            <a:endParaRPr lang="de-AT" dirty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536580" y="2871052"/>
            <a:ext cx="81375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Zbog specifičnosti različitih metoda za procenu rezervi za štete</a:t>
            </a:r>
            <a:r>
              <a:rPr lang="ru-RU" smtClean="0"/>
              <a:t>, </a:t>
            </a:r>
            <a:r>
              <a:rPr lang="sr-Latn-RS" smtClean="0"/>
              <a:t>njihovih prednosti i nedostataka</a:t>
            </a:r>
            <a:r>
              <a:rPr lang="ru-RU" smtClean="0"/>
              <a:t>, </a:t>
            </a:r>
            <a:r>
              <a:rPr lang="sr-Latn-RS" smtClean="0"/>
              <a:t>odnosno pretpostavki na kojima se zasnivaju</a:t>
            </a:r>
            <a:r>
              <a:rPr lang="ru-RU" smtClean="0"/>
              <a:t>, </a:t>
            </a:r>
            <a:r>
              <a:rPr lang="sr-Latn-RS" smtClean="0"/>
              <a:t>moguće je dobijanje različitih rezultata za iznos</a:t>
            </a:r>
            <a:r>
              <a:rPr lang="ru-RU" smtClean="0"/>
              <a:t> </a:t>
            </a:r>
            <a:r>
              <a:rPr lang="sr-Latn-RS" smtClean="0"/>
              <a:t>rezervisanih šteta.</a:t>
            </a:r>
            <a:endParaRPr lang="de-AT" dirty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36580" y="4572852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Dakle, izabrani iznos obaveze za knjiženje predstavlja samo jednu od mogućnosti koja je konačno selektovana vodeći računa o svim internim i eksternim faktorima rizika koji utiču na obračun</a:t>
            </a:r>
            <a:r>
              <a:rPr lang="ru-RU" smtClean="0"/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181725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8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Izbor metode za obračun</a:t>
            </a:r>
            <a:endParaRPr lang="de-AT" b="0" dirty="0" smtClean="0"/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587380" y="1379536"/>
            <a:ext cx="78327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Konačno utvrđeni iznos rezervisanja za štete može da bude rezultat dobijen korišćenjem više metoda za obračun</a:t>
            </a:r>
            <a:r>
              <a:rPr lang="ru-RU" smtClean="0"/>
              <a:t>, </a:t>
            </a:r>
            <a:r>
              <a:rPr lang="sr-Latn-RS" smtClean="0"/>
              <a:t>usvajanjem</a:t>
            </a:r>
            <a:r>
              <a:rPr lang="ru-RU" smtClean="0"/>
              <a:t> </a:t>
            </a:r>
            <a:r>
              <a:rPr lang="sr-Latn-RS" smtClean="0"/>
              <a:t>prosečnog rezultata</a:t>
            </a:r>
            <a:r>
              <a:rPr lang="ru-RU" smtClean="0"/>
              <a:t> </a:t>
            </a:r>
            <a:r>
              <a:rPr lang="sr-Latn-RS" smtClean="0"/>
              <a:t>dobijenog po svim metodama</a:t>
            </a:r>
            <a:r>
              <a:rPr lang="en-US" smtClean="0"/>
              <a:t>.</a:t>
            </a:r>
            <a:endParaRPr lang="de-AT" dirty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87380" y="3020475"/>
            <a:ext cx="8086720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Ponekad je</a:t>
            </a:r>
            <a:r>
              <a:rPr lang="ru-RU" smtClean="0"/>
              <a:t>, </a:t>
            </a:r>
            <a:r>
              <a:rPr lang="sr-Latn-RS" smtClean="0"/>
              <a:t>prilikom procesa rezervisanja šteta</a:t>
            </a:r>
            <a:r>
              <a:rPr lang="ru-RU" smtClean="0"/>
              <a:t>, </a:t>
            </a:r>
            <a:r>
              <a:rPr lang="sr-Latn-RS" smtClean="0"/>
              <a:t>potrebno voditi računa i o svrsi primene dobijenih rezultata</a:t>
            </a:r>
            <a:r>
              <a:rPr lang="ru-RU" smtClean="0"/>
              <a:t>. </a:t>
            </a:r>
            <a:r>
              <a:rPr lang="sr-Latn-RS" smtClean="0"/>
              <a:t>Tako je za potrebe kreiranja tarifnog sistema</a:t>
            </a:r>
            <a:r>
              <a:rPr lang="ru-RU" smtClean="0"/>
              <a:t> </a:t>
            </a:r>
            <a:r>
              <a:rPr lang="sr-Latn-RS" smtClean="0"/>
              <a:t>neophodno iskazivanje što realnijeg iznosa</a:t>
            </a:r>
            <a:r>
              <a:rPr lang="ru-RU" smtClean="0"/>
              <a:t> </a:t>
            </a:r>
            <a:r>
              <a:rPr lang="sr-Latn-RS" smtClean="0"/>
              <a:t>rezervisanja za štete</a:t>
            </a:r>
            <a:r>
              <a:rPr lang="ru-RU" smtClean="0"/>
              <a:t>, </a:t>
            </a:r>
            <a:r>
              <a:rPr lang="sr-Latn-RS" smtClean="0"/>
              <a:t>dok</a:t>
            </a:r>
            <a:r>
              <a:rPr lang="ru-RU" smtClean="0"/>
              <a:t> </a:t>
            </a:r>
            <a:r>
              <a:rPr lang="sr-Latn-RS" smtClean="0"/>
              <a:t>potrebe utvrđivanja</a:t>
            </a:r>
            <a:r>
              <a:rPr lang="ru-RU" smtClean="0"/>
              <a:t> </a:t>
            </a:r>
            <a:r>
              <a:rPr lang="sr-Latn-RS" smtClean="0"/>
              <a:t>solventnosti osiguravajuće kompanije</a:t>
            </a:r>
            <a:r>
              <a:rPr lang="ru-RU" smtClean="0"/>
              <a:t> </a:t>
            </a:r>
            <a:r>
              <a:rPr lang="sr-Latn-RS" smtClean="0"/>
              <a:t>zahtevaju čak konzervativniji pristup</a:t>
            </a:r>
            <a:r>
              <a:rPr lang="ru-RU" smtClean="0"/>
              <a:t>, </a:t>
            </a:r>
            <a:r>
              <a:rPr lang="sr-Latn-RS" smtClean="0"/>
              <a:t>odnosno primenu metoda</a:t>
            </a:r>
            <a:r>
              <a:rPr lang="ru-RU" smtClean="0"/>
              <a:t> </a:t>
            </a:r>
            <a:r>
              <a:rPr lang="sr-Latn-RS" smtClean="0"/>
              <a:t>koje daju veći iznos rezervisanja za štete.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4068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1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 smtClean="0"/>
              <a:t>Zakonska regulativa u prošlosti 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36580" y="1219715"/>
            <a:ext cx="8137520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Regulatorni organ u svakoj državi poklanja veliku pažnju kontroli utvrđivanja obaveza osiguravača</a:t>
            </a:r>
            <a:r>
              <a:rPr lang="sr-Cyrl-CS" smtClean="0"/>
              <a:t>.</a:t>
            </a:r>
            <a:endParaRPr lang="de-AT" dirty="0"/>
          </a:p>
        </p:txBody>
      </p:sp>
      <p:sp>
        <p:nvSpPr>
          <p:cNvPr id="10" name="Titel 1"/>
          <p:cNvSpPr txBox="1">
            <a:spLocks/>
          </p:cNvSpPr>
          <p:nvPr/>
        </p:nvSpPr>
        <p:spPr bwMode="auto">
          <a:xfrm>
            <a:off x="561980" y="2413693"/>
            <a:ext cx="8137520" cy="13234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Iznos utvrđenih rezervisanih šteta</a:t>
            </a:r>
            <a:r>
              <a:rPr lang="sr-Cyrl-CS" smtClean="0"/>
              <a:t>, </a:t>
            </a:r>
            <a:r>
              <a:rPr lang="sr-Latn-RS" smtClean="0"/>
              <a:t>odnosno šteta koje su nastale,</a:t>
            </a:r>
            <a:r>
              <a:rPr lang="sr-Cyrl-CS" smtClean="0"/>
              <a:t> </a:t>
            </a:r>
            <a:r>
              <a:rPr lang="sr-Latn-RS" smtClean="0"/>
              <a:t>ali još uvek nisu rešene je predmet kontrole koju sprovode ovlašćeni aktuari</a:t>
            </a:r>
            <a:r>
              <a:rPr lang="sr-Cyrl-CS" smtClean="0"/>
              <a:t>, </a:t>
            </a:r>
            <a:r>
              <a:rPr lang="sr-Latn-RS" smtClean="0"/>
              <a:t>bilo da su zaposleni u samom društvu za osiguranje</a:t>
            </a:r>
            <a:r>
              <a:rPr lang="sr-Cyrl-CS" smtClean="0"/>
              <a:t>, </a:t>
            </a:r>
            <a:r>
              <a:rPr lang="sr-Latn-RS" smtClean="0"/>
              <a:t>revizorskoj kući ili regulatornom organu</a:t>
            </a:r>
            <a:r>
              <a:rPr lang="en-US" smtClean="0"/>
              <a:t>.</a:t>
            </a:r>
            <a:endParaRPr lang="de-AT" dirty="0"/>
          </a:p>
        </p:txBody>
      </p:sp>
      <p:sp>
        <p:nvSpPr>
          <p:cNvPr id="11" name="Titel 1"/>
          <p:cNvSpPr txBox="1">
            <a:spLocks/>
          </p:cNvSpPr>
          <p:nvPr/>
        </p:nvSpPr>
        <p:spPr bwMode="auto">
          <a:xfrm>
            <a:off x="561980" y="4303372"/>
            <a:ext cx="8137520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Otuda proces rezervisanja šteta danas podrazumeva ozbiljnu analizu prilikom izvođenja samog obračuna</a:t>
            </a:r>
            <a:r>
              <a:rPr lang="ru-RU" smtClean="0"/>
              <a:t>, </a:t>
            </a:r>
            <a:r>
              <a:rPr lang="sr-Latn-RS" smtClean="0"/>
              <a:t>kao i detaljno obrazloženje</a:t>
            </a:r>
            <a:r>
              <a:rPr lang="ru-RU" smtClean="0"/>
              <a:t> </a:t>
            </a:r>
            <a:r>
              <a:rPr lang="sr-Latn-RS" smtClean="0"/>
              <a:t>korišćenih metoda</a:t>
            </a:r>
            <a:r>
              <a:rPr lang="ru-RU" smtClean="0"/>
              <a:t>, </a:t>
            </a:r>
            <a:r>
              <a:rPr lang="sr-Latn-RS" smtClean="0"/>
              <a:t>pretpostavki</a:t>
            </a:r>
            <a:r>
              <a:rPr lang="ru-RU" smtClean="0"/>
              <a:t>, </a:t>
            </a:r>
            <a:r>
              <a:rPr lang="sr-Latn-RS" smtClean="0"/>
              <a:t>podataka</a:t>
            </a:r>
            <a:r>
              <a:rPr lang="ru-RU" smtClean="0"/>
              <a:t>, </a:t>
            </a:r>
            <a:r>
              <a:rPr lang="sr-Latn-RS" smtClean="0"/>
              <a:t>sve praćeno</a:t>
            </a:r>
            <a:r>
              <a:rPr lang="ru-RU" smtClean="0"/>
              <a:t> </a:t>
            </a:r>
            <a:r>
              <a:rPr lang="sr-Latn-RS" smtClean="0"/>
              <a:t>odgovarajućim poređenjem rezultata sa istorijskim podacima i sprovođenje testova adekvatnosti</a:t>
            </a:r>
            <a:r>
              <a:rPr lang="en-US" smtClean="0"/>
              <a:t>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131655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7" name="Titel 1"/>
          <p:cNvSpPr>
            <a:spLocks noGrp="1"/>
          </p:cNvSpPr>
          <p:nvPr>
            <p:ph type="title"/>
          </p:nvPr>
        </p:nvSpPr>
        <p:spPr>
          <a:xfrm>
            <a:off x="422282" y="96397"/>
            <a:ext cx="7273919" cy="466471"/>
          </a:xfrm>
        </p:spPr>
        <p:txBody>
          <a:bodyPr/>
          <a:lstStyle/>
          <a:p>
            <a:pPr eaLnBrk="1" hangingPunct="1"/>
            <a:r>
              <a:rPr lang="sr-Latn-RS"/>
              <a:t>Zakonska regulativa u prošlosti i rešenja u praksi</a:t>
            </a:r>
            <a:endParaRPr lang="de-AT" b="0" dirty="0" smtClean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536580" y="1054275"/>
            <a:ext cx="8137520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Podazakonskim aktom iz</a:t>
            </a:r>
            <a:r>
              <a:rPr lang="sr-Cyrl-RS" smtClean="0"/>
              <a:t> </a:t>
            </a:r>
            <a:r>
              <a:rPr lang="sr-Cyrl-RS"/>
              <a:t>2005. </a:t>
            </a:r>
            <a:r>
              <a:rPr lang="sr-Latn-RS" smtClean="0"/>
              <a:t>godine</a:t>
            </a:r>
            <a:r>
              <a:rPr lang="sr-Cyrl-RS" smtClean="0"/>
              <a:t>, </a:t>
            </a:r>
            <a:r>
              <a:rPr lang="sr-Latn-RS" smtClean="0"/>
              <a:t>u našoj zemlji je regulisano da se rezervisane nastale neprijavljene štete na dan </a:t>
            </a:r>
            <a:r>
              <a:rPr lang="sr-Cyrl-RS" smtClean="0"/>
              <a:t>31</a:t>
            </a:r>
            <a:r>
              <a:rPr lang="sr-Cyrl-RS"/>
              <a:t>. </a:t>
            </a:r>
            <a:r>
              <a:rPr lang="sr-Latn-RS" smtClean="0"/>
              <a:t>decembra</a:t>
            </a:r>
            <a:r>
              <a:rPr lang="sr-Cyrl-RS" smtClean="0"/>
              <a:t> </a:t>
            </a:r>
            <a:r>
              <a:rPr lang="sr-Latn-RS" smtClean="0"/>
              <a:t>tekuće godine</a:t>
            </a:r>
            <a:r>
              <a:rPr lang="sr-Cyrl-RS" smtClean="0"/>
              <a:t> </a:t>
            </a:r>
            <a:r>
              <a:rPr lang="sr-Latn-RS" smtClean="0"/>
              <a:t>obračunavaju na osnovu</a:t>
            </a:r>
            <a:r>
              <a:rPr lang="sr-Cyrl-RS" smtClean="0"/>
              <a:t> </a:t>
            </a:r>
            <a:r>
              <a:rPr lang="sr-Latn-RS" smtClean="0"/>
              <a:t>podataka o rešenim</a:t>
            </a:r>
            <a:r>
              <a:rPr lang="sr-Cyrl-RS" smtClean="0"/>
              <a:t> </a:t>
            </a:r>
            <a:r>
              <a:rPr lang="sr-Latn-RS" smtClean="0"/>
              <a:t>i rezervisanim</a:t>
            </a:r>
            <a:r>
              <a:rPr lang="sr-Cyrl-RS" smtClean="0"/>
              <a:t> (</a:t>
            </a:r>
            <a:r>
              <a:rPr lang="sr-Latn-RS" smtClean="0"/>
              <a:t>nastalim prijavljenim a nerešenim</a:t>
            </a:r>
            <a:r>
              <a:rPr lang="sr-Cyrl-RS" smtClean="0"/>
              <a:t>) </a:t>
            </a:r>
            <a:r>
              <a:rPr lang="sr-Latn-RS" smtClean="0"/>
              <a:t>štetama</a:t>
            </a:r>
            <a:r>
              <a:rPr lang="sr-Cyrl-RS" smtClean="0"/>
              <a:t>, </a:t>
            </a:r>
            <a:r>
              <a:rPr lang="sr-Latn-RS" smtClean="0"/>
              <a:t>ne uključujući rentne štete</a:t>
            </a:r>
            <a:r>
              <a:rPr lang="sr-Cyrl-RS" smtClean="0"/>
              <a:t>.</a:t>
            </a:r>
            <a:r>
              <a:rPr lang="sr-Latn-RS" smtClean="0"/>
              <a:t> </a:t>
            </a:r>
            <a:endParaRPr lang="de-AT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561980" y="2861363"/>
            <a:ext cx="8137520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Do donošenja ovog podzakonskog akta, obračun rezervisanih nastalih neprijavljenih šteta je bio regulisan</a:t>
            </a:r>
            <a:r>
              <a:rPr lang="sr-Cyrl-RS" smtClean="0"/>
              <a:t> </a:t>
            </a:r>
            <a:r>
              <a:rPr lang="sr-Latn-RS" smtClean="0"/>
              <a:t>Zakonom o osiguranju imovine i lica</a:t>
            </a:r>
            <a:r>
              <a:rPr lang="sr-Cyrl-RS" smtClean="0"/>
              <a:t>, </a:t>
            </a:r>
            <a:r>
              <a:rPr lang="sr-Latn-RS" smtClean="0"/>
              <a:t>koji je propisivao da se način obračunavanja i visina dela premije osiguranja</a:t>
            </a:r>
            <a:r>
              <a:rPr lang="sr-Cyrl-RS" smtClean="0"/>
              <a:t>, </a:t>
            </a:r>
            <a:r>
              <a:rPr lang="sr-Latn-RS" smtClean="0"/>
              <a:t>odnosno reosiguranja</a:t>
            </a:r>
            <a:r>
              <a:rPr lang="sr-Cyrl-RS" smtClean="0"/>
              <a:t>, </a:t>
            </a:r>
            <a:r>
              <a:rPr lang="sr-Latn-RS" smtClean="0"/>
              <a:t>koji se izdvaja na ime</a:t>
            </a:r>
            <a:r>
              <a:rPr lang="sr-Cyrl-RS" smtClean="0"/>
              <a:t> </a:t>
            </a:r>
            <a:r>
              <a:rPr lang="sr-Latn-RS" smtClean="0"/>
              <a:t>prenosnih premija</a:t>
            </a:r>
            <a:r>
              <a:rPr lang="sr-Cyrl-RS" smtClean="0"/>
              <a:t>, </a:t>
            </a:r>
            <a:r>
              <a:rPr lang="sr-Latn-RS" smtClean="0"/>
              <a:t>rezervisanih šteta i rezervacije za</a:t>
            </a:r>
            <a:r>
              <a:rPr lang="sr-Cyrl-RS" smtClean="0"/>
              <a:t> </a:t>
            </a:r>
            <a:r>
              <a:rPr lang="sr-Latn-RS" smtClean="0"/>
              <a:t>masovne i katastrofalne štete</a:t>
            </a:r>
            <a:r>
              <a:rPr lang="sr-Cyrl-RS" smtClean="0"/>
              <a:t>, </a:t>
            </a:r>
            <a:r>
              <a:rPr lang="sr-Latn-RS" smtClean="0"/>
              <a:t>kao i način obračunavanja</a:t>
            </a:r>
            <a:r>
              <a:rPr lang="sr-Latn-RS"/>
              <a:t> </a:t>
            </a:r>
            <a:r>
              <a:rPr lang="sr-Latn-RS" smtClean="0"/>
              <a:t>matematičke rezerve</a:t>
            </a:r>
            <a:r>
              <a:rPr lang="sr-Cyrl-RS" smtClean="0"/>
              <a:t> </a:t>
            </a:r>
            <a:r>
              <a:rPr lang="sr-Latn-RS" smtClean="0"/>
              <a:t>uređuju aktom poslovne politike</a:t>
            </a:r>
            <a:r>
              <a:rPr lang="sr-Cyrl-RS" smtClean="0"/>
              <a:t> </a:t>
            </a:r>
            <a:r>
              <a:rPr lang="sr-Latn-RS" smtClean="0"/>
              <a:t>organizacije za osiguranje</a:t>
            </a:r>
            <a:r>
              <a:rPr lang="sr-Cyrl-RS" smtClean="0"/>
              <a:t>.</a:t>
            </a:r>
            <a:endParaRPr lang="de-AT" dirty="0"/>
          </a:p>
        </p:txBody>
      </p:sp>
      <p:sp>
        <p:nvSpPr>
          <p:cNvPr id="7" name="Titel 1"/>
          <p:cNvSpPr txBox="1">
            <a:spLocks/>
          </p:cNvSpPr>
          <p:nvPr/>
        </p:nvSpPr>
        <p:spPr bwMode="auto">
          <a:xfrm>
            <a:off x="549280" y="5283375"/>
            <a:ext cx="8137520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buFont typeface="Arial" pitchFamily="34" charset="0"/>
              <a:buChar char="•"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mtClean="0"/>
              <a:t>Dakle, navedenim podzakonskim aktom iz</a:t>
            </a:r>
            <a:r>
              <a:rPr lang="sr-Cyrl-RS" smtClean="0"/>
              <a:t> </a:t>
            </a:r>
            <a:r>
              <a:rPr lang="sr-Cyrl-RS"/>
              <a:t>2005. </a:t>
            </a:r>
            <a:r>
              <a:rPr lang="sr-Latn-RS" smtClean="0"/>
              <a:t>godine je</a:t>
            </a:r>
            <a:r>
              <a:rPr lang="sr-Cyrl-RS" smtClean="0"/>
              <a:t> </a:t>
            </a:r>
            <a:r>
              <a:rPr lang="sr-Latn-RS" smtClean="0"/>
              <a:t>prvi put propisana</a:t>
            </a:r>
            <a:r>
              <a:rPr lang="sr-Cyrl-RS" smtClean="0"/>
              <a:t> </a:t>
            </a:r>
            <a:r>
              <a:rPr lang="sr-Latn-RS" smtClean="0"/>
              <a:t>konkretna metoda za obračun</a:t>
            </a:r>
            <a:r>
              <a:rPr lang="sr-Cyrl-RS" smtClean="0"/>
              <a:t> </a:t>
            </a:r>
            <a:r>
              <a:rPr lang="sr-Latn-RS" smtClean="0"/>
              <a:t>rezervisanih</a:t>
            </a:r>
            <a:r>
              <a:rPr lang="sr-Cyrl-RS" smtClean="0"/>
              <a:t> </a:t>
            </a:r>
            <a:r>
              <a:rPr lang="sr-Latn-RS" smtClean="0"/>
              <a:t>nastalih neprijavljenih šteta</a:t>
            </a:r>
            <a:r>
              <a:rPr lang="sr-Cyrl-RS" smtClean="0"/>
              <a:t> (</a:t>
            </a:r>
            <a:r>
              <a:rPr lang="sr-Latn-RS" smtClean="0"/>
              <a:t>tzv</a:t>
            </a:r>
            <a:r>
              <a:rPr lang="sr-Cyrl-RS" smtClean="0"/>
              <a:t>. </a:t>
            </a:r>
            <a:r>
              <a:rPr lang="sr-Latn-RS" smtClean="0"/>
              <a:t>paušalna metoda</a:t>
            </a:r>
            <a:r>
              <a:rPr lang="sr-Cyrl-RS" smtClean="0"/>
              <a:t>).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xmlns="" val="208555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7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05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1&quot;&gt;&lt;elem m_fUsage=&quot;1.00000000000000000000E+000&quot;&gt;&lt;m_ppcolschidx val=&quot;0&quot;/&gt;&lt;m_rgb r=&quot;0&quot; g=&quot;33&quot; b=&quot;99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29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k_HuYbJMUaAMttUcGUbK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xGWpQo0rUygZA4d6gY58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blvWTMbe0ykG_OFoUX9OQ"/>
</p:tagLst>
</file>

<file path=ppt/theme/theme1.xml><?xml version="1.0" encoding="utf-8"?>
<a:theme xmlns:a="http://schemas.openxmlformats.org/drawingml/2006/main" name="blank">
  <a:themeElements>
    <a:clrScheme name="UNIQA 1">
      <a:dk1>
        <a:srgbClr val="003399"/>
      </a:dk1>
      <a:lt1>
        <a:srgbClr val="FFFFFF"/>
      </a:lt1>
      <a:dk2>
        <a:srgbClr val="003399"/>
      </a:dk2>
      <a:lt2>
        <a:srgbClr val="808080"/>
      </a:lt2>
      <a:accent1>
        <a:srgbClr val="618FFD"/>
      </a:accent1>
      <a:accent2>
        <a:srgbClr val="9CB8FE"/>
      </a:accent2>
      <a:accent3>
        <a:srgbClr val="FFFFFF"/>
      </a:accent3>
      <a:accent4>
        <a:srgbClr val="000000"/>
      </a:accent4>
      <a:accent5>
        <a:srgbClr val="B7C6FE"/>
      </a:accent5>
      <a:accent6>
        <a:srgbClr val="8DA6E6"/>
      </a:accent6>
      <a:hlink>
        <a:srgbClr val="D9E4FF"/>
      </a:hlink>
      <a:folHlink>
        <a:srgbClr val="000000"/>
      </a:folHlink>
    </a:clrScheme>
    <a:fontScheme name="A4 Blank">
      <a:majorFont>
        <a:latin typeface="BakerSignet BT"/>
        <a:ea typeface=""/>
        <a:cs typeface="Arial"/>
      </a:majorFont>
      <a:minorFont>
        <a:latin typeface="StoneSansSemibol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Semi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Semibold" pitchFamily="34" charset="0"/>
            <a:cs typeface="Arial" charset="0"/>
          </a:defRPr>
        </a:defPPr>
      </a:lstStyle>
    </a:lnDef>
  </a:objectDefaults>
  <a:extraClrSchemeLst>
    <a:extraClrScheme>
      <a:clrScheme name="A4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3">
        <a:dk1>
          <a:srgbClr val="000000"/>
        </a:dk1>
        <a:lt1>
          <a:srgbClr val="FFFFFF"/>
        </a:lt1>
        <a:dk2>
          <a:srgbClr val="003399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18FFD"/>
        </a:accent1>
        <a:accent2>
          <a:srgbClr val="9CB8FE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8DA6E6"/>
        </a:accent6>
        <a:hlink>
          <a:srgbClr val="D9E4FF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4 Blank 5">
        <a:dk1>
          <a:srgbClr val="000000"/>
        </a:dk1>
        <a:lt1>
          <a:srgbClr val="FFFFFF"/>
        </a:lt1>
        <a:dk2>
          <a:srgbClr val="003399"/>
        </a:dk2>
        <a:lt2>
          <a:srgbClr val="808080"/>
        </a:lt2>
        <a:accent1>
          <a:srgbClr val="618FFD"/>
        </a:accent1>
        <a:accent2>
          <a:srgbClr val="9CB8FE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8DA6E6"/>
        </a:accent6>
        <a:hlink>
          <a:srgbClr val="D9E4FF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1446</Words>
  <Application>Microsoft Office PowerPoint</Application>
  <PresentationFormat>On-screen Show (4:3)</PresentationFormat>
  <Paragraphs>61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blank</vt:lpstr>
      <vt:lpstr>think-cell Slide</vt:lpstr>
      <vt:lpstr>Obračun rezervisanih nastalih neprijavljenih šteta - izazovi u praksi</vt:lpstr>
      <vt:lpstr>Značaj rezervisanih šteta </vt:lpstr>
      <vt:lpstr>Rizici u procesu procene </vt:lpstr>
      <vt:lpstr>Rizici u procesu procene </vt:lpstr>
      <vt:lpstr>Rizici u procesu procene </vt:lpstr>
      <vt:lpstr>Izbor metode za obračun</vt:lpstr>
      <vt:lpstr>Izbor metode za obračun</vt:lpstr>
      <vt:lpstr>Zakonska regulativa u prošlosti i rešenja u praksi</vt:lpstr>
      <vt:lpstr>Zakonska regulativa u prošlosti i rešenja u praksi</vt:lpstr>
      <vt:lpstr>Zakonska regulativa u prošlosti i rešenja u praksi</vt:lpstr>
      <vt:lpstr>Zakonska regulativa u prošlosti i rešenja u praksi</vt:lpstr>
      <vt:lpstr>Zakonska regulativa danas i rešenja u praksi</vt:lpstr>
      <vt:lpstr>Zakonska regulativa danas i rešenja u praksi</vt:lpstr>
      <vt:lpstr>Zakonska regulativa danas i rešenja u praksi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Meeting  Ressort Svoboda, Risk Management</dc:title>
  <dc:creator/>
  <dc:description>*.pot neu erst.</dc:description>
  <cp:lastModifiedBy/>
  <cp:revision>6</cp:revision>
  <dcterms:created xsi:type="dcterms:W3CDTF">2011-05-22T19:18:13Z</dcterms:created>
  <dcterms:modified xsi:type="dcterms:W3CDTF">2017-05-19T06:48:54Z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20041127</vt:lpwstr>
  </property>
  <property fmtid="{D5CDD505-2E9C-101B-9397-08002B2CF9AE}" pid="3" name="Reference">
    <vt:lpwstr>BCGTemplateNew</vt:lpwstr>
  </property>
  <property fmtid="{D5CDD505-2E9C-101B-9397-08002B2CF9AE}" pid="4" name="BCG 2007 Template">
    <vt:bool>true</vt:bool>
  </property>
  <property fmtid="{D5CDD505-2E9C-101B-9397-08002B2CF9AE}" pid="5" name="Template Name">
    <vt:lpwstr>A4</vt:lpwstr>
  </property>
  <property fmtid="{D5CDD505-2E9C-101B-9397-08002B2CF9AE}" pid="6" name="Format Name">
    <vt:lpwstr>Uniqa</vt:lpwstr>
  </property>
</Properties>
</file>