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64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797675" cy="992822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01" autoAdjust="0"/>
  </p:normalViewPr>
  <p:slideViewPr>
    <p:cSldViewPr>
      <p:cViewPr varScale="1">
        <p:scale>
          <a:sx n="83" d="100"/>
          <a:sy n="83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81F50-B7E4-4127-B93A-4C802B78D6A0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BA62C-5B3C-4EC7-9156-A159F9D8B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22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sr-Latn-CS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Trend rasta domaćeg tržišta osiguranja daje opravdane razloge za razmatranje faktora razvoja ovog tržišta u cilju preduzimanja adekvatnih mera za stimulisanje tražnje u budućem periodu. U slučaju domaćeg tržišta osiguranja nesporan je uticaj makroekonomskog okruženja na njegov rast. Značajan uticaj ima i niz </a:t>
            </a:r>
            <a:r>
              <a:rPr lang="sr-Latn-RS" sz="1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socijalnih i institucionalnih faktora.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BA62C-5B3C-4EC7-9156-A159F9D8B9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05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Izbor nezavisnih</a:t>
            </a:r>
            <a:r>
              <a:rPr lang="sr-Latn-RS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promenljivih – </a:t>
            </a:r>
            <a:r>
              <a:rPr lang="sr-Latn-RS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determinanti</a:t>
            </a:r>
            <a:r>
              <a:rPr lang="sr-Latn-RS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izvršen je primenom </a:t>
            </a:r>
            <a:r>
              <a:rPr lang="sr-Latn-RS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stepwise</a:t>
            </a:r>
            <a:r>
              <a:rPr lang="sr-Latn-RS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metodom, a rezultati su prikazani u tabeli 5.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BA62C-5B3C-4EC7-9156-A159F9D8B9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91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Može se zaključiti da postoji pozitivna i statistički značajna veza između stope rasta BDP i stope promene tražnje za osiguranjem – ukupnim</a:t>
            </a:r>
            <a:r>
              <a:rPr lang="sr-Latn-RS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 dobrovoljnim.  Zatim, potvrđeno je da promena neto zarade statistički značajno utiče na promenu tražnje za osiguranjem, a ova veza je pozitivna. Negativna i statistički značajna veza uočena je između promene broja nezaposlenih i tražnje za osiguranjem. Stoga se može zaključiti da postoji značajna veza između osiguranja i stanja u privredi Republike Srbije. </a:t>
            </a:r>
          </a:p>
          <a:p>
            <a:r>
              <a:rPr lang="sr-Latn-RS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 druge strane, nije dokazano da postoji veza između štednje, inflacije i promene </a:t>
            </a:r>
            <a:r>
              <a:rPr lang="sr-Latn-RS" sz="1200" kern="1200" baseline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kamatnih</a:t>
            </a:r>
            <a:r>
              <a:rPr lang="sr-Latn-RS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stopa i tražnje za osiguranjem, na osnovu čega se može zaključiti da usluge osiguranja na domaćem tržištu nisu prepoznate kao </a:t>
            </a:r>
            <a:r>
              <a:rPr lang="sr-Latn-RS" sz="1200" kern="1200" baseline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supstituti</a:t>
            </a:r>
            <a:r>
              <a:rPr lang="sr-Latn-RS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štednje niti sredstva za ostvarivanje dodatnih koristi za preduzeća. Stoga se može zaključiti da bi dalji ekonomski razvoj i podizanje svesti o značaju i koristima osiguranja moglo da doprinese razvoju osiguranja u Republici Srbiji.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BA62C-5B3C-4EC7-9156-A159F9D8B9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63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17.5.2018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17.5.2018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17.5.2018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17.5.2018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17.5.2018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17.5.2018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17.5.2018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17.5.2018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17.5.2018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17.5.2018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B143-DC6C-420A-9F3D-B0C1D8BBA21A}" type="datetimeFigureOut">
              <a:rPr lang="sr-Latn-CS" smtClean="0"/>
              <a:t>17.5.2018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95EB143-DC6C-420A-9F3D-B0C1D8BBA21A}" type="datetimeFigureOut">
              <a:rPr lang="sr-Latn-CS" smtClean="0"/>
              <a:t>17.5.2018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A562023-0378-45BF-BB63-A52A2EBA8739}" type="slidenum">
              <a:rPr lang="sr-Latn-CS" smtClean="0"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EKONOMSKE DETERMINANTE TRAŽNJE ZA OSIGURANJEM U REPUBLICI SRBIJI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5856" y="3865240"/>
            <a:ext cx="5040560" cy="17240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 Evica Petrović</a:t>
            </a:r>
          </a:p>
          <a:p>
            <a:pPr algn="ctr">
              <a:spcBef>
                <a:spcPts val="0"/>
              </a:spcBef>
            </a:pPr>
            <a:r>
              <a:rPr lang="sr-Latn-R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r-Latn-R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vica.petrovic@eknfak.ni.ac.rs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sr-Latn-R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dr Jelena Z. Stanković</a:t>
            </a:r>
          </a:p>
          <a:p>
            <a:pPr algn="ctr">
              <a:spcBef>
                <a:spcPts val="0"/>
              </a:spcBef>
            </a:pPr>
            <a:r>
              <a:rPr lang="sr-Latn-R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jelenas@eknfak.ni.ac.rs</a:t>
            </a:r>
            <a:endParaRPr lang="sr-Latn-RS" dirty="0" smtClean="0"/>
          </a:p>
        </p:txBody>
      </p:sp>
      <p:pic>
        <p:nvPicPr>
          <p:cNvPr id="4098" name="Picture 2" descr="http://www.eknfak.ni.ac.rs/dl/2011/logo_eknfa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48" y="3573016"/>
            <a:ext cx="224790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24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25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Opšti stavovi</a:t>
            </a:r>
            <a:endParaRPr lang="en-US" sz="2500" b="1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Osiguranje </a:t>
            </a: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kao oblik organizovane zaštite, čija se uloga ogleda u obezbeđenju sigurnosti, poverenja i zaštite imovine i života ljudi, veoma je staro.</a:t>
            </a:r>
            <a:endParaRPr lang="en-US" sz="18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Karakteristike osiguravajućeg posla:</a:t>
            </a:r>
          </a:p>
          <a:p>
            <a:pPr marL="0" indent="0" algn="just">
              <a:buNone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- teretni karakter,</a:t>
            </a:r>
          </a:p>
          <a:p>
            <a:pPr marL="0" indent="0" algn="just">
              <a:buNone/>
            </a:pP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- premija (kao cena usluge osiguranja) može se posmatrati kao funkcija troškova osiguranja i osiguranih rizika.</a:t>
            </a:r>
          </a:p>
          <a:p>
            <a:pPr algn="just"/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ojedinac</a:t>
            </a:r>
            <a:r>
              <a:rPr lang="vi-VN" sz="1800" dirty="0">
                <a:latin typeface="Times New Roman" pitchFamily="18" charset="0"/>
                <a:cs typeface="Times New Roman" pitchFamily="18" charset="0"/>
              </a:rPr>
              <a:t>, shodno stepenu averzije prema riziku, pokazuje različit nivo prihvatanja rizika u cilju sticanja dodatnih koristi.</a:t>
            </a: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Devijacije </a:t>
            </a:r>
            <a:r>
              <a:rPr lang="sr-Latn-RS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ponašanja:</a:t>
            </a:r>
          </a:p>
          <a:p>
            <a:pPr marL="342900" indent="-342900">
              <a:buFont typeface="+mj-lt"/>
              <a:buAutoNum type="arabicPeriod"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brojne i ne mogu se ignorisati, </a:t>
            </a:r>
          </a:p>
          <a:p>
            <a:pPr marL="342900" indent="-342900">
              <a:buFont typeface="+mj-lt"/>
              <a:buAutoNum type="arabicPeriod"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sistemske i kao takve ne mogu se posmatrati kao slučajna greška, </a:t>
            </a:r>
          </a:p>
          <a:p>
            <a:pPr marL="342900" indent="-342900">
              <a:buFont typeface="+mj-lt"/>
              <a:buAutoNum type="arabicPeriod"/>
            </a:pP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suštinske da bi se na njih odgovorilo ublažavanjem normativnih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zahteva.</a:t>
            </a:r>
          </a:p>
          <a:p>
            <a:pPr algn="just"/>
            <a:r>
              <a:rPr lang="sr-Latn-RS" sz="1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osiguranja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savršeno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shodno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tome,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društvene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zajednice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ponašati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skladu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teorijskim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principima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1800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ovo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bazira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58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 RAZVOJA TRŽIŠTA OSIGURANJA REPUBLIKE SRBIJE U USLOVIMA GLOBALNIH PROMENA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Latn-R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načajne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promen</a:t>
            </a:r>
            <a:r>
              <a:rPr lang="sr-Latn-R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osiguranju</a:t>
            </a:r>
            <a:r>
              <a:rPr lang="sr-Latn-R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integracije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podstaknut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globalizacijom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konsolidacijom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osiguravajućih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kompanija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konvergencijom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drugih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finansijskih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usluga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povećana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učestalost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nastanka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intenzitet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dejstva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katastrofalnih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rizika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pojava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novih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rizika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uzrokovanih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dejstvom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čoveka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sr-Latn-R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ozitivan </a:t>
            </a:r>
            <a:r>
              <a:rPr lang="vi-VN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efekat i globalni doprinos osiguranja ekonomskom rastu i </a:t>
            </a:r>
            <a:r>
              <a:rPr lang="vi-VN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razvoju:</a:t>
            </a:r>
            <a:r>
              <a:rPr lang="vi-VN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vi-V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doprinosi </a:t>
            </a:r>
            <a:r>
              <a:rPr 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finansijskoj stabilnosti, </a:t>
            </a: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održava </a:t>
            </a:r>
            <a:r>
              <a:rPr 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međunarodnu trgovinu, </a:t>
            </a: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vi-V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mobilizuje </a:t>
            </a:r>
            <a:r>
              <a:rPr 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slobodna novčana sredstva na dugi rok, </a:t>
            </a: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vi-V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povećava </a:t>
            </a:r>
            <a:r>
              <a:rPr 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efikasnost alokacije kapitala, </a:t>
            </a: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vi-V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omogućava </a:t>
            </a:r>
            <a:r>
              <a:rPr 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efikasnije upravljanje rizicima, a samim tim i smanjenje ili izbegavanje gubitaka, </a:t>
            </a: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vi-V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razvoj </a:t>
            </a:r>
            <a:r>
              <a:rPr 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zdravstvenog, životnog i penzionog osiguranja doprinosi smanjenju socijalnih davanja na teret države.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vi-VN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Empirijska istraživanja</a:t>
            </a:r>
            <a:r>
              <a:rPr lang="vi-VN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ukazuju </a:t>
            </a:r>
            <a:r>
              <a:rPr 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značajnu uzročnu vezu između aktivnosti tržišta </a:t>
            </a:r>
            <a:r>
              <a:rPr lang="vi-V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vi-V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životnih i neživotnih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ekonomskog </a:t>
            </a:r>
            <a:r>
              <a:rPr lang="vi-V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rasta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68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 RAZVOJA TRŽIŠTA 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sr-Latn-R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REPUBLIKE </a:t>
            </a:r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SRBIJE U USLOVIMA GLOBALNIH PROMENA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 lnSpcReduction="10000"/>
          </a:bodyPr>
          <a:lstStyle/>
          <a:p>
            <a:pPr algn="just"/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Stvorivši </a:t>
            </a:r>
            <a:r>
              <a:rPr 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podsticajni ekonomski ambijent i unapređujući regulativu osiguranja 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Republici Srbiji </a:t>
            </a:r>
            <a:r>
              <a:rPr lang="sr-Latn-R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drža</a:t>
            </a:r>
            <a:r>
              <a:rPr lang="sr-Latn-R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vi-VN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kontinuiran rast premija osiguranja</a:t>
            </a:r>
            <a:r>
              <a:rPr lang="vi-VN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vi-V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periodu </a:t>
            </a:r>
            <a:r>
              <a:rPr lang="vi-V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krize</a:t>
            </a:r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C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prosečno 0,04% godišnje).</a:t>
            </a:r>
          </a:p>
          <a:p>
            <a:pPr algn="just"/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portfolija osiguranja </a:t>
            </a:r>
            <a:r>
              <a:rPr lang="pl-PL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neadekvatna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dominantno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učešće neživotnih osiguranja (90,5% u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2005,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87,84% u 2008. i 76,94% u 2014. godini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učešće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životnog osiguranja tokom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posmatranog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perioda na nivou od 10 do 20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okviru neživotnog osiguranja dominira obavezno osiguranje od 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autoodgovornosti (raspon od 33,91</a:t>
            </a:r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2005</a:t>
            </a:r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godine do 42,52% 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 2014.godini)</a:t>
            </a:r>
          </a:p>
          <a:p>
            <a:pPr algn="just"/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Četiri društva </a:t>
            </a:r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osiguranje 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(DDOR </a:t>
            </a:r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Novi Sad, „Generali osiguranje“, „Dunav osiguranje“ i  „Wiener Stadtishe osiguranje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“), </a:t>
            </a:r>
            <a:r>
              <a:rPr lang="sr-Latn-R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najveća </a:t>
            </a:r>
            <a:r>
              <a:rPr lang="sr-Latn-R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društva za osiguranje</a:t>
            </a:r>
            <a:r>
              <a:rPr lang="sr-Latn-R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Republici 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Srbiji, u </a:t>
            </a:r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ukupnoj premiji 2017. godine </a:t>
            </a:r>
            <a:r>
              <a:rPr lang="sr-Latn-R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učestvovala </a:t>
            </a:r>
            <a:r>
              <a:rPr lang="sr-Latn-R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 sa </a:t>
            </a:r>
            <a:r>
              <a:rPr lang="sr-Latn-R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71,9</a:t>
            </a:r>
            <a:r>
              <a:rPr lang="sr-Latn-R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algn="just"/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Trend rasta domaćeg tržišta osiguranja daje opravdane razloge za razmatranje faktora razvoja ovog tržišta u cilju preduzimanja adekvatnih mera za stimulisanje tražnje u budućem periodu. U slučaju domaćeg tržišta osiguranja nesporan je uticaj </a:t>
            </a:r>
            <a:r>
              <a:rPr lang="sr-Latn-R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makroekonomskog</a:t>
            </a:r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okruženja na njegov rast.</a:t>
            </a: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7335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SPECIFIČNOSTI DETERMINANTI TRAŽNJE ZA OSIGURANJEM NA TRŽIŠTIMA U RAZVOJU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506916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sr-Latn-R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Osnovne grupe f</a:t>
            </a:r>
            <a:r>
              <a:rPr lang="en-US" sz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aktor</a:t>
            </a:r>
            <a:r>
              <a:rPr lang="sr-Latn-R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tražnje za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osiguranj</a:t>
            </a:r>
            <a:r>
              <a:rPr lang="sr-Latn-R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18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ekonomski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zarade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(ne)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jednakost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zarade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stopa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inflacije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kamatn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demografsk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broj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stanovnika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gustina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naseljenosti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starost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stanovništva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očekivani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životni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socijalni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kultur</a:t>
            </a:r>
            <a:r>
              <a:rPr 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ološki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aktori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obrazovanje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religija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i </a:t>
            </a: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institucionalni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socijalnog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osiguranja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razvoja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finansijskog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udeo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državnih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stranih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osiguravajućih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kompanija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tržišna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koncentracija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regulatorni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okvir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skladu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dostupnim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podacima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pokazateljima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privrednog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društvenog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institucionalnog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razvoja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razmatran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uticaj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ekonomskih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determinanti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ukupne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tražnje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osiguranjem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tražnje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dobrovoljnim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osiguranjem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Kao </a:t>
            </a:r>
            <a:r>
              <a:rPr lang="en-US" sz="1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najznačajnije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determinante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izdvojene</a:t>
            </a:r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sr-Latn-RS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privredni rast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zarada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štednja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stanovništva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kamatne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stope, </a:t>
            </a: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nezaposlenost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inflacija</a:t>
            </a:r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07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MODELIRANJE TRAŽNJE ZA OSIGURANJEM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562321"/>
              </p:ext>
            </p:extLst>
          </p:nvPr>
        </p:nvGraphicFramePr>
        <p:xfrm>
          <a:off x="574883" y="2420888"/>
          <a:ext cx="7994233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0330"/>
                <a:gridCol w="6233903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Promenljiva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Opis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TIP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Ukupna premija osiguranja </a:t>
                      </a: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sr-Latn-R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 milionima </a:t>
                      </a: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RSD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TVIP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Ukupna premija</a:t>
                      </a:r>
                      <a:r>
                        <a:rPr lang="sr-Latn-RS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dobrovoljnih osiguranja </a:t>
                      </a: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sr-Latn-R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sr-Latn-RS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milionima </a:t>
                      </a: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RSD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GDP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Bruto</a:t>
                      </a:r>
                      <a:r>
                        <a:rPr lang="sr-Latn-RS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domaći proizvod</a:t>
                      </a: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sr-Latn-R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 milionima </a:t>
                      </a: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RSD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TNE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Ukupna neto zarada </a:t>
                      </a: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sr-Latn-R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 milionima</a:t>
                      </a:r>
                      <a:r>
                        <a:rPr lang="sr-Latn-RS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RSD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Broj nezaposlenih </a:t>
                      </a: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sr-Latn-R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sr-Latn-RS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hiljadama</a:t>
                      </a: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Ukupna štednja stanovništva </a:t>
                      </a: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sr-Latn-R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 milionima </a:t>
                      </a: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RSD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RIR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Referentna kamatna stopa NBS </a:t>
                      </a: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sr-Latn-R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CPI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Indeks</a:t>
                      </a:r>
                      <a:r>
                        <a:rPr lang="sr-Latn-RS" sz="1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potrošačkih cena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827584" y="1932221"/>
            <a:ext cx="72728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GB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Tab</a:t>
            </a:r>
            <a:r>
              <a:rPr kumimoji="0" lang="sr-Latn-R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e</a:t>
            </a:r>
            <a:r>
              <a:rPr kumimoji="0" lang="en-GB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sr-Latn-R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</a:t>
            </a:r>
            <a:r>
              <a:rPr kumimoji="0" lang="en-GB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1. </a:t>
            </a:r>
            <a:r>
              <a:rPr kumimoji="0" lang="sr-Latn-R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Definisanje promenljivih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39552" y="5013176"/>
            <a:ext cx="813690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sr-Latn-R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Izvor: Ministarstvo finansija RS i Narodna</a:t>
            </a:r>
            <a:r>
              <a:rPr kumimoji="0" lang="sr-Latn-RS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banka Srbije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15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STATISTIČKE OSOBINE ANALIZIRANIH SERIJA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768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000"/>
              </a:spcBef>
              <a:buNone/>
            </a:pPr>
            <a:endParaRPr lang="sr-Latn-R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000"/>
              </a:spcBef>
            </a:pP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Ekonomske 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vremenske serije su nestacionarne, vrednosti promenljivih su trasformisane logaritmovanjem i diferenciranjem.</a:t>
            </a:r>
          </a:p>
          <a:p>
            <a:pPr algn="just">
              <a:spcBef>
                <a:spcPts val="1000"/>
              </a:spcBef>
            </a:pP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Prikazane analize odnose se na utvrđivanje značaja promene određenih promenljivih na promenu tražnje za osiguranjem.</a:t>
            </a:r>
          </a:p>
          <a:p>
            <a:pPr algn="just">
              <a:spcBef>
                <a:spcPts val="1000"/>
              </a:spcBef>
            </a:pP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Testiranje stacionarnosti izvršeno korišćenjem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Augmented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Dicky-Fuller (ADF) </a:t>
            </a:r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KPSS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1000"/>
              </a:spcBef>
            </a:pP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osnovu rezultata testova, poređenjem dobijene </a:t>
            </a:r>
            <a:r>
              <a:rPr lang="sr-Latn-R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-statistike i kritičnih vrednosti, zaključeno da su serije analiziranih promenljivih integrisane reda 1 i da su prve diference (razlike) serija stacionarne.</a:t>
            </a:r>
          </a:p>
          <a:p>
            <a:pPr algn="just">
              <a:spcBef>
                <a:spcPts val="1000"/>
              </a:spcBef>
            </a:pP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Veza između stacionarnih vremenskih serija može biti određena primenom linearnog </a:t>
            </a:r>
            <a:r>
              <a:rPr lang="sr-Latn-R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regresionog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modela.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62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VIŠESTRUKE LINEARNE REGRESIJE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1396752"/>
          </a:xfrm>
        </p:spPr>
        <p:txBody>
          <a:bodyPr>
            <a:normAutofit/>
          </a:bodyPr>
          <a:lstStyle/>
          <a:p>
            <a:pPr algn="just"/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obzirom na to da se tražnja za osiguranjem posmatra kao funkcija izabranih promenljivih, u cilju određenja faktora čija promena utiče na promenu tražnje za osiguranjem formiran je model koji sadrži više nezavisnih promenljivih</a:t>
            </a:r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oblika:</a:t>
            </a:r>
          </a:p>
          <a:p>
            <a:pPr algn="just"/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058" y="2780928"/>
            <a:ext cx="3386086" cy="39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935791"/>
              </p:ext>
            </p:extLst>
          </p:nvPr>
        </p:nvGraphicFramePr>
        <p:xfrm>
          <a:off x="251521" y="3933056"/>
          <a:ext cx="8640958" cy="2458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597"/>
                <a:gridCol w="997650"/>
                <a:gridCol w="936104"/>
                <a:gridCol w="1152128"/>
                <a:gridCol w="1368152"/>
                <a:gridCol w="1296144"/>
                <a:gridCol w="1656183"/>
              </a:tblGrid>
              <a:tr h="463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Var. No.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MSE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R²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Adj. R²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Mallows' </a:t>
                      </a:r>
                      <a:r>
                        <a:rPr lang="en-GB" sz="15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Cp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Akaike's</a:t>
                      </a:r>
                      <a:r>
                        <a:rPr lang="en-GB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AIC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Schwarz's SBC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993"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5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Determinante ukupne tražnje za osiguranjem</a:t>
                      </a:r>
                      <a:r>
                        <a:rPr lang="en-GB" sz="15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0.430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0.426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187.27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-340.34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-334.25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4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0.669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0.665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47.33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-422.67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-413.54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9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5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15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0.744</a:t>
                      </a:r>
                      <a:endParaRPr lang="en-US" sz="15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0.739</a:t>
                      </a:r>
                      <a:endParaRPr lang="en-US" sz="15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21640" algn="l"/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5.05</a:t>
                      </a:r>
                      <a:endParaRPr lang="en-US" sz="15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-460.28</a:t>
                      </a:r>
                      <a:endParaRPr lang="en-US" sz="15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-448.11</a:t>
                      </a:r>
                      <a:endParaRPr lang="en-US" sz="15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4993"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5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Determinante tražnje za dobrovoljnim osiguranjem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51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0.331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0.327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94.31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-263.89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-257.80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0.512</a:t>
                      </a:r>
                      <a:endParaRPr lang="en-US" sz="15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0.505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30.15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-310.60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-301.47</a:t>
                      </a:r>
                      <a:endParaRPr lang="en-US" sz="15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5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en-US" sz="15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0.594</a:t>
                      </a:r>
                      <a:endParaRPr lang="en-US" sz="15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0.586</a:t>
                      </a:r>
                      <a:endParaRPr lang="en-US" sz="15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1.82</a:t>
                      </a:r>
                      <a:endParaRPr lang="en-US" sz="15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-337.36</a:t>
                      </a:r>
                      <a:endParaRPr lang="en-US" sz="15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-325.19</a:t>
                      </a:r>
                      <a:endParaRPr lang="en-US" sz="15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9552" y="3485619"/>
            <a:ext cx="813690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GB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Tab</a:t>
            </a:r>
            <a:r>
              <a:rPr kumimoji="0" lang="sr-Latn-R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e</a:t>
            </a:r>
            <a:r>
              <a:rPr kumimoji="0" lang="en-GB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sr-Latn-R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</a:t>
            </a:r>
            <a:r>
              <a:rPr kumimoji="0" lang="en-GB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5. </a:t>
            </a:r>
            <a:r>
              <a:rPr kumimoji="0" lang="sr-Latn-R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Izbor nezavisnih promenljivih</a:t>
            </a:r>
            <a:endParaRPr kumimoji="0" lang="en-GB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64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REZULTATI I DISKUSIJA</a:t>
            </a:r>
            <a:endParaRPr lang="en-US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962818"/>
              </p:ext>
            </p:extLst>
          </p:nvPr>
        </p:nvGraphicFramePr>
        <p:xfrm>
          <a:off x="1691678" y="2132856"/>
          <a:ext cx="5904657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1898"/>
                <a:gridCol w="1756767"/>
                <a:gridCol w="1665992"/>
              </a:tblGrid>
              <a:tr h="25202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Nezavisne</a:t>
                      </a:r>
                      <a:r>
                        <a:rPr lang="sr-Latn-R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promenljive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Zavisne</a:t>
                      </a:r>
                      <a:r>
                        <a:rPr lang="sr-Latn-R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promenljive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20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ΔTIP</a:t>
                      </a:r>
                      <a:r>
                        <a:rPr lang="en-GB" sz="180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ΔTVIP</a:t>
                      </a:r>
                      <a:r>
                        <a:rPr lang="en-GB" sz="1800" baseline="-25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sr-Latn-R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Konstanta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-0.041</a:t>
                      </a:r>
                      <a:r>
                        <a:rPr lang="en-GB" sz="180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(0.018)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-0.046</a:t>
                      </a:r>
                      <a:r>
                        <a:rPr lang="en-GB" sz="18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(0.027)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ΔGDP</a:t>
                      </a:r>
                      <a:r>
                        <a:rPr lang="en-GB" sz="180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ln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3.009</a:t>
                      </a:r>
                      <a:r>
                        <a:rPr lang="en-GB" sz="180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(0.322)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3.197</a:t>
                      </a:r>
                      <a:r>
                        <a:rPr lang="en-GB" sz="18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(0.479)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ΔTNE</a:t>
                      </a:r>
                      <a:r>
                        <a:rPr lang="en-GB" sz="180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ln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2.590</a:t>
                      </a:r>
                      <a:r>
                        <a:rPr lang="en-GB" sz="180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(0.213)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2.506</a:t>
                      </a:r>
                      <a:r>
                        <a:rPr lang="en-GB" sz="18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(0.317)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ΔNUE</a:t>
                      </a:r>
                      <a:r>
                        <a:rPr lang="en-GB" sz="1800" baseline="-25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ln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-10.672</a:t>
                      </a:r>
                      <a:r>
                        <a:rPr lang="en-GB" sz="180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(1.609)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-13.275</a:t>
                      </a:r>
                      <a:r>
                        <a:rPr lang="en-GB" sz="18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(2.393)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</a:tr>
              <a:tr h="2520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GB" sz="180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</a:tr>
              <a:tr h="2520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Adjusted R</a:t>
                      </a:r>
                      <a:r>
                        <a:rPr lang="en-GB" sz="180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</a:tr>
              <a:tr h="2520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DW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2.164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2.539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</a:tr>
              <a:tr h="2520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F-statistics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146.056</a:t>
                      </a:r>
                      <a:r>
                        <a:rPr lang="en-GB" sz="1800" baseline="30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73.737</a:t>
                      </a:r>
                      <a:r>
                        <a:rPr lang="en-GB" sz="18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</a:tr>
              <a:tr h="504056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GB" sz="18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ukazuje na statistički</a:t>
                      </a:r>
                      <a:r>
                        <a:rPr lang="sr-Latn-R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značaj rezultata na nivou od 5%. Standardne greške su prikazane u zagradama.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4557" marR="2455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27009" y="1574939"/>
            <a:ext cx="277524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GB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Tab</a:t>
            </a:r>
            <a:r>
              <a:rPr kumimoji="0" lang="sr-Latn-R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e</a:t>
            </a:r>
            <a:r>
              <a:rPr kumimoji="0" lang="en-GB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l</a:t>
            </a:r>
            <a:r>
              <a:rPr kumimoji="0" lang="sr-Latn-R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</a:t>
            </a:r>
            <a:r>
              <a:rPr kumimoji="0" lang="en-GB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6. </a:t>
            </a:r>
            <a:r>
              <a:rPr kumimoji="0" lang="sr-Latn-R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Rezultati regresije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8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797</TotalTime>
  <Words>1154</Words>
  <Application>Microsoft Office PowerPoint</Application>
  <PresentationFormat>On-screen Show (4:3)</PresentationFormat>
  <Paragraphs>180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EKONOMSKE DETERMINANTE TRAŽNJE ZA OSIGURANJEM U REPUBLICI SRBIJI</vt:lpstr>
      <vt:lpstr>Opšti stavovi</vt:lpstr>
      <vt:lpstr>TREND RAZVOJA TRŽIŠTA OSIGURANJA REPUBLIKE SRBIJE U USLOVIMA GLOBALNIH PROMENA</vt:lpstr>
      <vt:lpstr>TREND RAZVOJA TRŽIŠTA OSIGURANJA REPUBLIKE SRBIJE U USLOVIMA GLOBALNIH PROMENA</vt:lpstr>
      <vt:lpstr>SPECIFIČNOSTI DETERMINANTI TRAŽNJE ZA OSIGURANJEM NA TRŽIŠTIMA U RAZVOJU</vt:lpstr>
      <vt:lpstr>MODELIRANJE TRAŽNJE ZA OSIGURANJEM</vt:lpstr>
      <vt:lpstr>STATISTIČKE OSOBINE ANALIZIRANIH SERIJA</vt:lpstr>
      <vt:lpstr>MODEL VIŠESTRUKE LINEARNE REGRESIJE</vt:lpstr>
      <vt:lpstr>REZULTATI I DISKUSIJA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</dc:creator>
  <cp:lastModifiedBy>Jelena</cp:lastModifiedBy>
  <cp:revision>50</cp:revision>
  <cp:lastPrinted>2018-05-09T11:35:59Z</cp:lastPrinted>
  <dcterms:created xsi:type="dcterms:W3CDTF">2018-05-06T20:22:31Z</dcterms:created>
  <dcterms:modified xsi:type="dcterms:W3CDTF">2018-05-18T06:28:13Z</dcterms:modified>
</cp:coreProperties>
</file>