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11" r:id="rId3"/>
    <p:sldId id="322" r:id="rId4"/>
    <p:sldId id="323" r:id="rId5"/>
    <p:sldId id="302" r:id="rId6"/>
    <p:sldId id="324" r:id="rId7"/>
    <p:sldId id="325" r:id="rId8"/>
    <p:sldId id="328" r:id="rId9"/>
    <p:sldId id="329" r:id="rId10"/>
    <p:sldId id="326" r:id="rId11"/>
    <p:sldId id="318" r:id="rId12"/>
    <p:sldId id="272" r:id="rId13"/>
    <p:sldId id="321" r:id="rId14"/>
    <p:sldId id="296" r:id="rId15"/>
    <p:sldId id="315" r:id="rId16"/>
    <p:sldId id="316" r:id="rId17"/>
    <p:sldId id="317" r:id="rId18"/>
    <p:sldId id="327" r:id="rId19"/>
    <p:sldId id="280" r:id="rId20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8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KQj9vtZQ+rs90dCUiAKv0/aDr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0E83A8-527D-428E-9A66-917F744B4670}">
  <a:tblStyle styleId="{1B0E83A8-527D-428E-9A66-917F744B46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0"/>
    <p:restoredTop sz="94694"/>
  </p:normalViewPr>
  <p:slideViewPr>
    <p:cSldViewPr snapToGrid="0">
      <p:cViewPr varScale="1">
        <p:scale>
          <a:sx n="79" d="100"/>
          <a:sy n="79" d="100"/>
        </p:scale>
        <p:origin x="1776" y="62"/>
      </p:cViewPr>
      <p:guideLst>
        <p:guide orient="horz" pos="2160"/>
        <p:guide pos="1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9725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0298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619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6802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929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0580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76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216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4358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037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38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tion 1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8"/>
          <p:cNvSpPr txBox="1">
            <a:spLocks noGrp="1"/>
          </p:cNvSpPr>
          <p:nvPr>
            <p:ph type="ctrTitle"/>
          </p:nvPr>
        </p:nvSpPr>
        <p:spPr>
          <a:xfrm>
            <a:off x="3105628" y="564661"/>
            <a:ext cx="5444279" cy="244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ubTitle" idx="1"/>
          </p:nvPr>
        </p:nvSpPr>
        <p:spPr>
          <a:xfrm>
            <a:off x="3105628" y="3137687"/>
            <a:ext cx="544427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ECE9C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- Option 2">
  <p:cSld name="Closing Slide - Option 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699247" y="1861441"/>
            <a:ext cx="7745505" cy="317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/>
          <p:nvPr/>
        </p:nvSpPr>
        <p:spPr>
          <a:xfrm>
            <a:off x="4147073" y="2887579"/>
            <a:ext cx="8577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DBA253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Areas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685800" y="1845482"/>
            <a:ext cx="3803904" cy="343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4645151" y="1845482"/>
            <a:ext cx="3803904" cy="343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Subtitles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1"/>
          </p:nvPr>
        </p:nvSpPr>
        <p:spPr>
          <a:xfrm>
            <a:off x="688490" y="1783601"/>
            <a:ext cx="3621929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None/>
              <a:defRPr sz="25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2"/>
          </p:nvPr>
        </p:nvSpPr>
        <p:spPr>
          <a:xfrm>
            <a:off x="688488" y="2622290"/>
            <a:ext cx="3621931" cy="259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body" idx="3"/>
          </p:nvPr>
        </p:nvSpPr>
        <p:spPr>
          <a:xfrm>
            <a:off x="4785878" y="1783601"/>
            <a:ext cx="3663716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None/>
              <a:defRPr sz="25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4"/>
          </p:nvPr>
        </p:nvSpPr>
        <p:spPr>
          <a:xfrm>
            <a:off x="4785878" y="2619063"/>
            <a:ext cx="3658875" cy="259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body" idx="1"/>
          </p:nvPr>
        </p:nvSpPr>
        <p:spPr>
          <a:xfrm>
            <a:off x="692002" y="559399"/>
            <a:ext cx="3580882" cy="441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2"/>
          </p:nvPr>
        </p:nvSpPr>
        <p:spPr>
          <a:xfrm>
            <a:off x="4889812" y="562026"/>
            <a:ext cx="3580882" cy="441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Caption">
  <p:cSld name="Photo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>
            <a:spLocks noGrp="1"/>
          </p:cNvSpPr>
          <p:nvPr>
            <p:ph type="pic" idx="2"/>
          </p:nvPr>
        </p:nvSpPr>
        <p:spPr>
          <a:xfrm rot="344365">
            <a:off x="773476" y="536672"/>
            <a:ext cx="7578326" cy="3491307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688489" y="4486019"/>
            <a:ext cx="7756264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- Option 1">
  <p:cSld name="Closing Slide - Option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2">
  <p:cSld name="Title Slide - Option 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6"/>
          <p:cNvSpPr txBox="1"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body" idx="1"/>
          </p:nvPr>
        </p:nvSpPr>
        <p:spPr>
          <a:xfrm>
            <a:off x="699248" y="3324431"/>
            <a:ext cx="7734747" cy="129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7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ftr" idx="11"/>
          </p:nvPr>
        </p:nvSpPr>
        <p:spPr>
          <a:xfrm>
            <a:off x="2504737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sldNum" idx="12"/>
          </p:nvPr>
        </p:nvSpPr>
        <p:spPr>
          <a:xfrm>
            <a:off x="5526156" y="6161442"/>
            <a:ext cx="11794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14" name="Google Shape;14;p2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2640125" y="564650"/>
            <a:ext cx="6183600" cy="185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3200" dirty="0"/>
              <a:t>ANALIZA TRAŽNJE ZA ŽIVOTNIM OSIGURANJEM U ZEMLJAMA JUGOISTOČNE EVROPE</a:t>
            </a:r>
            <a:endParaRPr sz="3200" dirty="0"/>
          </a:p>
        </p:txBody>
      </p:sp>
      <p:sp>
        <p:nvSpPr>
          <p:cNvPr id="56" name="Google Shape;56;p1"/>
          <p:cNvSpPr txBox="1">
            <a:spLocks noGrp="1"/>
          </p:cNvSpPr>
          <p:nvPr>
            <p:ph type="subTitle" idx="1"/>
          </p:nvPr>
        </p:nvSpPr>
        <p:spPr>
          <a:xfrm>
            <a:off x="3105627" y="4716320"/>
            <a:ext cx="544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100" b="1" dirty="0">
                <a:solidFill>
                  <a:srgbClr val="FFFFFF"/>
                </a:solidFill>
              </a:rPr>
              <a:t>Emeritus prof. </a:t>
            </a:r>
            <a:r>
              <a:rPr lang="en-GB" sz="2100" b="1" dirty="0" err="1">
                <a:solidFill>
                  <a:srgbClr val="FFFFFF"/>
                </a:solidFill>
              </a:rPr>
              <a:t>dr</a:t>
            </a:r>
            <a:r>
              <a:rPr lang="en-GB" sz="2100" b="1" dirty="0">
                <a:solidFill>
                  <a:srgbClr val="FFFFFF"/>
                </a:solidFill>
              </a:rPr>
              <a:t> Hasan </a:t>
            </a:r>
            <a:r>
              <a:rPr lang="en-GB" sz="2100" b="1" dirty="0" err="1">
                <a:solidFill>
                  <a:srgbClr val="FFFFFF"/>
                </a:solidFill>
              </a:rPr>
              <a:t>Hanić</a:t>
            </a:r>
            <a:endParaRPr lang="en-GB" sz="2100" b="1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sz="2100" b="1" dirty="0">
                <a:solidFill>
                  <a:srgbClr val="FFFFFF"/>
                </a:solidFill>
              </a:rPr>
              <a:t>Doc. </a:t>
            </a:r>
            <a:r>
              <a:rPr sz="2100" b="1" dirty="0" err="1">
                <a:solidFill>
                  <a:srgbClr val="FFFFFF"/>
                </a:solidFill>
              </a:rPr>
              <a:t>dr</a:t>
            </a:r>
            <a:r>
              <a:rPr sz="2100" b="1" dirty="0">
                <a:solidFill>
                  <a:srgbClr val="FFFFFF"/>
                </a:solidFill>
              </a:rPr>
              <a:t> </a:t>
            </a:r>
            <a:r>
              <a:rPr sz="2100" b="1" dirty="0" err="1">
                <a:solidFill>
                  <a:srgbClr val="FFFFFF"/>
                </a:solidFill>
              </a:rPr>
              <a:t>Milica</a:t>
            </a:r>
            <a:r>
              <a:rPr sz="2100" b="1" dirty="0">
                <a:solidFill>
                  <a:srgbClr val="FFFFFF"/>
                </a:solidFill>
              </a:rPr>
              <a:t> </a:t>
            </a:r>
            <a:r>
              <a:rPr sz="2100" b="1" dirty="0" err="1">
                <a:solidFill>
                  <a:srgbClr val="FFFFFF"/>
                </a:solidFill>
              </a:rPr>
              <a:t>Bugarčić</a:t>
            </a:r>
            <a:endParaRPr lang="en-GB" sz="2100" b="1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100" b="1" dirty="0">
                <a:solidFill>
                  <a:srgbClr val="FFFFFF"/>
                </a:solidFill>
              </a:rPr>
              <a:t>Doc. </a:t>
            </a:r>
            <a:r>
              <a:rPr lang="en-GB" sz="2100" b="1" dirty="0" err="1">
                <a:solidFill>
                  <a:srgbClr val="FFFFFF"/>
                </a:solidFill>
              </a:rPr>
              <a:t>dr</a:t>
            </a:r>
            <a:r>
              <a:rPr lang="en-GB" sz="2100" b="1" dirty="0">
                <a:solidFill>
                  <a:srgbClr val="FFFFFF"/>
                </a:solidFill>
              </a:rPr>
              <a:t> Sonja </a:t>
            </a:r>
            <a:r>
              <a:rPr lang="en-GB" sz="2100" b="1" dirty="0" err="1">
                <a:solidFill>
                  <a:srgbClr val="FFFFFF"/>
                </a:solidFill>
              </a:rPr>
              <a:t>Tomaš</a:t>
            </a:r>
            <a:r>
              <a:rPr lang="en-GB" sz="2100" b="1" dirty="0">
                <a:solidFill>
                  <a:srgbClr val="FFFFFF"/>
                </a:solidFill>
              </a:rPr>
              <a:t> </a:t>
            </a:r>
            <a:r>
              <a:rPr lang="en-GB" sz="2100" b="1" dirty="0" err="1">
                <a:solidFill>
                  <a:srgbClr val="FFFFFF"/>
                </a:solidFill>
              </a:rPr>
              <a:t>Miskin</a:t>
            </a:r>
            <a:endParaRPr sz="21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1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99248" y="1624406"/>
            <a:ext cx="7745505" cy="3170264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/>
              <a:t>N=8 (</a:t>
            </a:r>
            <a:r>
              <a:rPr lang="en-GB" dirty="0" err="1"/>
              <a:t>Zemlje</a:t>
            </a:r>
            <a:r>
              <a:rPr lang="en-GB" dirty="0"/>
              <a:t> JIE: </a:t>
            </a:r>
            <a:r>
              <a:rPr lang="en-GB" dirty="0" err="1"/>
              <a:t>Albanija</a:t>
            </a:r>
            <a:r>
              <a:rPr lang="en-GB" dirty="0"/>
              <a:t>, Bosna </a:t>
            </a:r>
            <a:r>
              <a:rPr lang="en-GB" dirty="0" err="1"/>
              <a:t>i</a:t>
            </a:r>
            <a:r>
              <a:rPr lang="en-GB" dirty="0"/>
              <a:t> Hercegovina, </a:t>
            </a:r>
            <a:r>
              <a:rPr lang="en-GB" dirty="0" err="1"/>
              <a:t>Bugarska</a:t>
            </a:r>
            <a:r>
              <a:rPr lang="en-GB" dirty="0"/>
              <a:t>, </a:t>
            </a:r>
            <a:r>
              <a:rPr lang="en-GB" dirty="0" err="1"/>
              <a:t>Hrvatska</a:t>
            </a:r>
            <a:r>
              <a:rPr lang="en-GB" dirty="0"/>
              <a:t>, Severna </a:t>
            </a:r>
            <a:r>
              <a:rPr lang="en-GB" dirty="0" err="1"/>
              <a:t>Makedonija</a:t>
            </a:r>
            <a:r>
              <a:rPr lang="en-GB" dirty="0"/>
              <a:t>, </a:t>
            </a:r>
            <a:r>
              <a:rPr lang="en-GB" dirty="0" err="1"/>
              <a:t>Rumunija</a:t>
            </a:r>
            <a:r>
              <a:rPr lang="en-GB" dirty="0"/>
              <a:t>, </a:t>
            </a:r>
            <a:r>
              <a:rPr lang="en-GB" dirty="0" err="1"/>
              <a:t>Srbija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Slovenija</a:t>
            </a:r>
            <a:r>
              <a:rPr lang="en-GB" dirty="0"/>
              <a:t>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/>
              <a:t>T=15 (2006-2020); NT = 120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 err="1"/>
              <a:t>Izvor</a:t>
            </a:r>
            <a:r>
              <a:rPr lang="en-GB" dirty="0"/>
              <a:t> </a:t>
            </a:r>
            <a:r>
              <a:rPr lang="en-GB" dirty="0" err="1"/>
              <a:t>podataka</a:t>
            </a:r>
            <a:endParaRPr lang="en-GB" dirty="0"/>
          </a:p>
          <a:p>
            <a:pPr marL="1028700" lvl="1" indent="-342900">
              <a:buFont typeface="Arial" panose="020B0604020202020204" pitchFamily="34" charset="0"/>
              <a:buChar char="―"/>
            </a:pPr>
            <a:r>
              <a:rPr lang="en-GB" dirty="0" err="1"/>
              <a:t>Svetska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(</a:t>
            </a:r>
            <a:r>
              <a:rPr lang="sr-Latn-RS" dirty="0"/>
              <a:t>Worldwide Governance Indicators</a:t>
            </a:r>
            <a:r>
              <a:rPr lang="en-GB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Uzorak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izvori</a:t>
            </a:r>
            <a:r>
              <a:rPr lang="en-GB" dirty="0"/>
              <a:t> </a:t>
            </a:r>
            <a:r>
              <a:rPr lang="en-GB" dirty="0" err="1"/>
              <a:t>podataka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6373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561e67ab9_0_15"/>
          <p:cNvSpPr txBox="1">
            <a:spLocks noGrp="1"/>
          </p:cNvSpPr>
          <p:nvPr>
            <p:ph type="title"/>
          </p:nvPr>
        </p:nvSpPr>
        <p:spPr>
          <a:xfrm>
            <a:off x="548380" y="325677"/>
            <a:ext cx="8128692" cy="676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Podaci</a:t>
            </a:r>
            <a:r>
              <a:rPr lang="en-GB" dirty="0"/>
              <a:t> – </a:t>
            </a:r>
            <a:r>
              <a:rPr lang="en-GB" dirty="0" err="1"/>
              <a:t>Deskriptivna</a:t>
            </a:r>
            <a:r>
              <a:rPr lang="en-GB" dirty="0"/>
              <a:t> </a:t>
            </a:r>
            <a:r>
              <a:rPr lang="en-GB" dirty="0" err="1"/>
              <a:t>statistika</a:t>
            </a:r>
            <a:endParaRPr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390407"/>
              </p:ext>
            </p:extLst>
          </p:nvPr>
        </p:nvGraphicFramePr>
        <p:xfrm>
          <a:off x="548380" y="1002084"/>
          <a:ext cx="8401068" cy="4404564"/>
        </p:xfrm>
        <a:graphic>
          <a:graphicData uri="http://schemas.openxmlformats.org/drawingml/2006/table">
            <a:tbl>
              <a:tblPr firstRow="1" firstCol="1" bandRow="1">
                <a:tableStyleId>{1B0E83A8-527D-428E-9A66-917F744B4670}</a:tableStyleId>
              </a:tblPr>
              <a:tblGrid>
                <a:gridCol w="1696687">
                  <a:extLst>
                    <a:ext uri="{9D8B030D-6E8A-4147-A177-3AD203B41FA5}">
                      <a16:colId xmlns:a16="http://schemas.microsoft.com/office/drawing/2014/main" val="2309308620"/>
                    </a:ext>
                  </a:extLst>
                </a:gridCol>
                <a:gridCol w="954633">
                  <a:extLst>
                    <a:ext uri="{9D8B030D-6E8A-4147-A177-3AD203B41FA5}">
                      <a16:colId xmlns:a16="http://schemas.microsoft.com/office/drawing/2014/main" val="828911865"/>
                    </a:ext>
                  </a:extLst>
                </a:gridCol>
                <a:gridCol w="866462">
                  <a:extLst>
                    <a:ext uri="{9D8B030D-6E8A-4147-A177-3AD203B41FA5}">
                      <a16:colId xmlns:a16="http://schemas.microsoft.com/office/drawing/2014/main" val="2504583088"/>
                    </a:ext>
                  </a:extLst>
                </a:gridCol>
                <a:gridCol w="2733472">
                  <a:extLst>
                    <a:ext uri="{9D8B030D-6E8A-4147-A177-3AD203B41FA5}">
                      <a16:colId xmlns:a16="http://schemas.microsoft.com/office/drawing/2014/main" val="36822578"/>
                    </a:ext>
                  </a:extLst>
                </a:gridCol>
                <a:gridCol w="2149814">
                  <a:extLst>
                    <a:ext uri="{9D8B030D-6E8A-4147-A177-3AD203B41FA5}">
                      <a16:colId xmlns:a16="http://schemas.microsoft.com/office/drawing/2014/main" val="1218183328"/>
                    </a:ext>
                  </a:extLst>
                </a:gridCol>
              </a:tblGrid>
              <a:tr h="41027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Varijable</a:t>
                      </a:r>
                      <a:endParaRPr lang="en-GB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Prosek</a:t>
                      </a:r>
                      <a:endParaRPr lang="en-GB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Std. dev.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Max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9574674"/>
                  </a:ext>
                </a:extLst>
              </a:tr>
              <a:tr h="56166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Stopa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penetracije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životnog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osiguranja</a:t>
                      </a:r>
                      <a:endParaRPr lang="sr-Latn-RS"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0.48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0.47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0.03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 err="1">
                          <a:effectLst/>
                        </a:rPr>
                        <a:t>Albanija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i</a:t>
                      </a:r>
                      <a:r>
                        <a:rPr lang="en-GB" sz="1200" dirty="0">
                          <a:effectLst/>
                        </a:rPr>
                        <a:t> Severna </a:t>
                      </a:r>
                      <a:r>
                        <a:rPr lang="en-GB" sz="1200" dirty="0" err="1">
                          <a:effectLst/>
                        </a:rPr>
                        <a:t>Makedonija</a:t>
                      </a:r>
                      <a:r>
                        <a:rPr lang="en-GB" sz="1200" dirty="0">
                          <a:effectLst/>
                        </a:rPr>
                        <a:t>, 2006)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1.80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 err="1">
                          <a:effectLst/>
                        </a:rPr>
                        <a:t>Slovenija</a:t>
                      </a:r>
                      <a:r>
                        <a:rPr lang="en-GB" sz="1200" dirty="0">
                          <a:effectLst/>
                        </a:rPr>
                        <a:t>, 2010)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5920214"/>
                  </a:ext>
                </a:extLst>
              </a:tr>
              <a:tr h="52759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BDP per capita (USD)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9510.6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6354.1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2972.7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 err="1">
                          <a:effectLst/>
                        </a:rPr>
                        <a:t>Albanija</a:t>
                      </a:r>
                      <a:r>
                        <a:rPr lang="en-GB" sz="1200" dirty="0">
                          <a:effectLst/>
                        </a:rPr>
                        <a:t>, 2006)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27595.6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 err="1">
                          <a:effectLst/>
                        </a:rPr>
                        <a:t>Slovenija</a:t>
                      </a:r>
                      <a:r>
                        <a:rPr lang="en-GB" sz="1200" dirty="0">
                          <a:effectLst/>
                        </a:rPr>
                        <a:t>, 2008)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2683884"/>
                  </a:ext>
                </a:extLst>
              </a:tr>
              <a:tr h="44819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Inflacija</a:t>
                      </a:r>
                      <a:endParaRPr lang="en-GB"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2.67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2.90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-1.60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(Bosn</a:t>
                      </a:r>
                      <a:r>
                        <a:rPr lang="en-GB" sz="1200" baseline="0" dirty="0">
                          <a:effectLst/>
                        </a:rPr>
                        <a:t>a </a:t>
                      </a:r>
                      <a:r>
                        <a:rPr lang="en-GB" sz="1200" baseline="0" dirty="0" err="1">
                          <a:effectLst/>
                        </a:rPr>
                        <a:t>i</a:t>
                      </a:r>
                      <a:r>
                        <a:rPr lang="en-GB" sz="1200" baseline="0" dirty="0">
                          <a:effectLst/>
                        </a:rPr>
                        <a:t> Hercegovina</a:t>
                      </a:r>
                      <a:r>
                        <a:rPr lang="en-GB" sz="1200" dirty="0">
                          <a:effectLst/>
                        </a:rPr>
                        <a:t>, 2016)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12.40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 err="1">
                          <a:effectLst/>
                        </a:rPr>
                        <a:t>Srbija</a:t>
                      </a:r>
                      <a:r>
                        <a:rPr lang="en-GB" sz="1200" dirty="0">
                          <a:effectLst/>
                        </a:rPr>
                        <a:t>, 2008)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6664951"/>
                  </a:ext>
                </a:extLst>
              </a:tr>
              <a:tr h="53688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Stopa</a:t>
                      </a: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nezaposlenosti</a:t>
                      </a:r>
                      <a:endParaRPr lang="en-GB"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14.60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8.41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3.91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 err="1">
                          <a:effectLst/>
                        </a:rPr>
                        <a:t>Rumunija</a:t>
                      </a:r>
                      <a:r>
                        <a:rPr lang="en-GB" sz="1200" dirty="0">
                          <a:effectLst/>
                        </a:rPr>
                        <a:t>, 2019)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36.03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(Severna </a:t>
                      </a:r>
                      <a:r>
                        <a:rPr lang="en-GB" sz="1200" dirty="0" err="1">
                          <a:effectLst/>
                        </a:rPr>
                        <a:t>Makedonija</a:t>
                      </a:r>
                      <a:r>
                        <a:rPr lang="en-GB" sz="1200" dirty="0">
                          <a:effectLst/>
                        </a:rPr>
                        <a:t>, 2006)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8141588"/>
                  </a:ext>
                </a:extLst>
              </a:tr>
              <a:tr h="354852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Finansijska</a:t>
                      </a: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razvijenost</a:t>
                      </a:r>
                      <a:endParaRPr lang="en-GB"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48.51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13.85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22.31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 err="1">
                          <a:effectLst/>
                        </a:rPr>
                        <a:t>Albanija</a:t>
                      </a:r>
                      <a:r>
                        <a:rPr lang="en-GB" sz="1200" dirty="0">
                          <a:effectLst/>
                        </a:rPr>
                        <a:t>, 2006)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85.05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 err="1">
                          <a:effectLst/>
                        </a:rPr>
                        <a:t>Slovenija</a:t>
                      </a:r>
                      <a:r>
                        <a:rPr lang="en-GB" sz="1200" dirty="0">
                          <a:effectLst/>
                        </a:rPr>
                        <a:t>, 2010)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7191066"/>
                  </a:ext>
                </a:extLst>
              </a:tr>
              <a:tr h="52759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Očekivana</a:t>
                      </a: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dužina</a:t>
                      </a: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trajanja</a:t>
                      </a: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života</a:t>
                      </a: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(god.)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76.28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72.16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 err="1">
                          <a:effectLst/>
                        </a:rPr>
                        <a:t>Rumunija</a:t>
                      </a:r>
                      <a:r>
                        <a:rPr lang="en-GB" sz="1200" dirty="0">
                          <a:effectLst/>
                        </a:rPr>
                        <a:t>, 2006)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81.53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 err="1">
                          <a:effectLst/>
                        </a:rPr>
                        <a:t>Slovenija</a:t>
                      </a:r>
                      <a:r>
                        <a:rPr lang="en-GB" sz="1200" dirty="0">
                          <a:effectLst/>
                        </a:rPr>
                        <a:t>, 2019)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692986"/>
                  </a:ext>
                </a:extLst>
              </a:tr>
              <a:tr h="53287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Udeo</a:t>
                      </a: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upisanih</a:t>
                      </a: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</a:t>
                      </a: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VŠU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57.22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14.63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26.64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 err="1">
                          <a:effectLst/>
                        </a:rPr>
                        <a:t>Albanija</a:t>
                      </a:r>
                      <a:r>
                        <a:rPr lang="en-GB" sz="1200" dirty="0">
                          <a:effectLst/>
                        </a:rPr>
                        <a:t>, 2006)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89.15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 err="1">
                          <a:effectLst/>
                        </a:rPr>
                        <a:t>Slovenija</a:t>
                      </a:r>
                      <a:r>
                        <a:rPr lang="en-GB" sz="1200" dirty="0">
                          <a:effectLst/>
                        </a:rPr>
                        <a:t>, 2010)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8536709"/>
                  </a:ext>
                </a:extLst>
              </a:tr>
              <a:tr h="44819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Indeks</a:t>
                      </a: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političke</a:t>
                      </a: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stabilnost</a:t>
                      </a: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(-3, +3)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0.17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0.48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-0.82</a:t>
                      </a:r>
                    </a:p>
                    <a:p>
                      <a:pPr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en-GB" sz="1200" dirty="0">
                          <a:effectLst/>
                        </a:rPr>
                        <a:t>Bosn</a:t>
                      </a:r>
                      <a:r>
                        <a:rPr lang="en-GB" sz="1200" baseline="0" dirty="0">
                          <a:effectLst/>
                        </a:rPr>
                        <a:t>a </a:t>
                      </a:r>
                      <a:r>
                        <a:rPr lang="en-GB" sz="1200" baseline="0" dirty="0" err="1">
                          <a:effectLst/>
                        </a:rPr>
                        <a:t>i</a:t>
                      </a:r>
                      <a:r>
                        <a:rPr lang="en-GB" sz="1200" baseline="0" dirty="0">
                          <a:effectLst/>
                        </a:rPr>
                        <a:t> Hercegovina</a:t>
                      </a: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2010)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1.15</a:t>
                      </a:r>
                    </a:p>
                    <a:p>
                      <a:pPr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en-GB" sz="1200" dirty="0" err="1">
                          <a:effectLst/>
                        </a:rPr>
                        <a:t>Slovenija</a:t>
                      </a: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2008)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1039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701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" name="Google Shape;61;p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69415" y="313152"/>
                <a:ext cx="8246567" cy="519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01600" lvl="0" indent="0" algn="just" rtl="0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SzPts val="2000"/>
                </a:pPr>
                <a:endParaRPr lang="en-GB" sz="11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endParaRPr lang="en-GB" sz="1600" b="1" dirty="0">
                  <a:solidFill>
                    <a:srgbClr val="00B0F0"/>
                  </a:solidFill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𝐿𝐼𝑝𝑟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𝐺𝐷𝑃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𝐼𝑛𝑓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𝑈𝑁𝑟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𝐿𝐸𝑥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𝑃𝑠𝐼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  <a:p>
                <a:endParaRPr lang="en-GB" sz="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𝐿𝐼𝑝𝑟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– </a:t>
                </a:r>
                <a:r>
                  <a:rPr lang="en-US" sz="1800" dirty="0" err="1"/>
                  <a:t>Stopa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penetracije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životnog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osiguranja</a:t>
                </a:r>
                <a:r>
                  <a:rPr lang="en-US" sz="1800" dirty="0"/>
                  <a:t> </a:t>
                </a:r>
                <a:endParaRPr lang="en-GB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𝐺𝐷𝑃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– </a:t>
                </a:r>
                <a:r>
                  <a:rPr lang="en-GB" sz="1800" dirty="0"/>
                  <a:t>BDP per capita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𝐼𝑛𝑓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– </a:t>
                </a:r>
                <a:r>
                  <a:rPr lang="en-GB" sz="1800" dirty="0" err="1"/>
                  <a:t>Inflacija</a:t>
                </a:r>
                <a:endParaRPr lang="en-GB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𝑈𝑁𝑟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– </a:t>
                </a:r>
                <a:r>
                  <a:rPr lang="en-GB" sz="1800" dirty="0" err="1"/>
                  <a:t>Stopa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nezaposlenosti</a:t>
                </a:r>
                <a:endParaRPr lang="en-GB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𝐹𝐷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– </a:t>
                </a:r>
                <a:r>
                  <a:rPr lang="en-GB" sz="1800" dirty="0" err="1"/>
                  <a:t>Finansijska</a:t>
                </a:r>
                <a:r>
                  <a:rPr lang="en-GB" sz="1800" dirty="0"/>
                  <a:t> </a:t>
                </a:r>
                <a:r>
                  <a:rPr lang="en-GB" sz="1800" dirty="0" err="1"/>
                  <a:t>razvijenost</a:t>
                </a:r>
                <a:endParaRPr lang="en-GB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𝐿𝐸𝑥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– </a:t>
                </a:r>
                <a:r>
                  <a:rPr lang="en-GB" sz="1800" dirty="0" err="1"/>
                  <a:t>Očekivana</a:t>
                </a:r>
                <a:r>
                  <a:rPr lang="en-GB" sz="1800" dirty="0"/>
                  <a:t> </a:t>
                </a:r>
                <a:r>
                  <a:rPr lang="en-GB" sz="1800" dirty="0" err="1"/>
                  <a:t>dužina</a:t>
                </a:r>
                <a:r>
                  <a:rPr lang="en-GB" sz="1800" dirty="0"/>
                  <a:t> </a:t>
                </a:r>
                <a:r>
                  <a:rPr lang="en-GB" sz="1800" dirty="0" err="1"/>
                  <a:t>trajanja</a:t>
                </a:r>
                <a:r>
                  <a:rPr lang="en-GB" sz="1800" dirty="0"/>
                  <a:t> </a:t>
                </a:r>
                <a:r>
                  <a:rPr lang="en-GB" sz="1800" dirty="0" err="1"/>
                  <a:t>života</a:t>
                </a:r>
                <a:endParaRPr lang="en-GB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GB" sz="1800" dirty="0"/>
                  <a:t>Udeo </a:t>
                </a:r>
                <a:r>
                  <a:rPr lang="en-GB" sz="1800" dirty="0" err="1"/>
                  <a:t>upisanih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na</a:t>
                </a:r>
                <a:r>
                  <a:rPr lang="en-GB" sz="1800" dirty="0"/>
                  <a:t> VŠU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𝑃𝑠𝐼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– </a:t>
                </a:r>
                <a:r>
                  <a:rPr lang="en-GB" sz="1800" dirty="0" err="1"/>
                  <a:t>Indeks</a:t>
                </a:r>
                <a:r>
                  <a:rPr lang="en-GB" sz="1800" dirty="0"/>
                  <a:t> </a:t>
                </a:r>
                <a:r>
                  <a:rPr lang="en-GB" sz="1800" dirty="0" err="1"/>
                  <a:t>političke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stabilnost</a:t>
                </a:r>
                <a:endParaRPr lang="en-GB" sz="1800" dirty="0"/>
              </a:p>
              <a:p>
                <a:r>
                  <a:rPr lang="sr-Latn-RS" dirty="0"/>
                  <a:t>	</a:t>
                </a:r>
                <a:endParaRPr lang="en-GB" sz="1600" dirty="0"/>
              </a:p>
            </p:txBody>
          </p:sp>
        </mc:Choice>
        <mc:Fallback xmlns="">
          <p:sp>
            <p:nvSpPr>
              <p:cNvPr id="61" name="Google Shape;61;p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9415" y="313152"/>
                <a:ext cx="8246567" cy="5198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626301" y="438411"/>
            <a:ext cx="7599314" cy="77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lang="en-GB" dirty="0"/>
              <a:t>M</a:t>
            </a:r>
            <a:r>
              <a:rPr lang="sr-Latn-RS" dirty="0"/>
              <a:t>odel 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127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D74C524-56FC-61FA-705B-83BDFEB3E26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99247" y="1955799"/>
                <a:ext cx="7745505" cy="307590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𝐿𝐼𝑝𝑟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𝑙𝑜𝑔𝐺𝐷𝑃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𝑙𝑜𝑔𝐼𝑛𝑓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𝑙𝑜𝑔𝑈𝑁𝑟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𝑙𝑜𝑔𝐹𝐷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𝑙𝑜𝑔𝐿𝐸𝑥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𝑙𝑜𝑔𝑆𝑡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𝑃𝑠𝐼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sz="2000" dirty="0"/>
              </a:p>
              <a:p>
                <a:r>
                  <a:rPr lang="sr-Latn-R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GB" sz="2000" dirty="0"/>
                  <a:t> - </a:t>
                </a:r>
                <a:r>
                  <a:rPr lang="en-GB" sz="2000" dirty="0" err="1"/>
                  <a:t>elasticiteti</a:t>
                </a:r>
                <a:endParaRPr lang="en-R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D74C524-56FC-61FA-705B-83BDFEB3E2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9247" y="1955799"/>
                <a:ext cx="7745505" cy="307590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E6FC8CE-864E-FD40-E1CD-EA1C32EA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90" y="711200"/>
            <a:ext cx="7756263" cy="1054100"/>
          </a:xfrm>
        </p:spPr>
        <p:txBody>
          <a:bodyPr/>
          <a:lstStyle/>
          <a:p>
            <a:r>
              <a:rPr lang="en-GB" dirty="0"/>
              <a:t>M</a:t>
            </a:r>
            <a:r>
              <a:rPr lang="en-RS" dirty="0"/>
              <a:t>odel 2</a:t>
            </a:r>
          </a:p>
        </p:txBody>
      </p:sp>
    </p:spTree>
    <p:extLst>
      <p:ext uri="{BB962C8B-B14F-4D97-AF65-F5344CB8AC3E}">
        <p14:creationId xmlns:p14="http://schemas.microsoft.com/office/powerpoint/2010/main" val="3933298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561e67ab9_0_15"/>
          <p:cNvSpPr txBox="1">
            <a:spLocks noGrp="1"/>
          </p:cNvSpPr>
          <p:nvPr>
            <p:ph type="title"/>
          </p:nvPr>
        </p:nvSpPr>
        <p:spPr>
          <a:xfrm>
            <a:off x="548382" y="131101"/>
            <a:ext cx="8255150" cy="110036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Rezultati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48382" y="831359"/>
            <a:ext cx="8527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Estimatori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fiksnih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slučajni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efekata</a:t>
            </a:r>
            <a:endParaRPr lang="en-GB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956710"/>
              </p:ext>
            </p:extLst>
          </p:nvPr>
        </p:nvGraphicFramePr>
        <p:xfrm>
          <a:off x="548382" y="1231468"/>
          <a:ext cx="8255150" cy="4089732"/>
        </p:xfrm>
        <a:graphic>
          <a:graphicData uri="http://schemas.openxmlformats.org/drawingml/2006/table">
            <a:tbl>
              <a:tblPr firstRow="1" firstCol="1" bandRow="1">
                <a:tableStyleId>{1B0E83A8-527D-428E-9A66-917F744B4670}</a:tableStyleId>
              </a:tblPr>
              <a:tblGrid>
                <a:gridCol w="2545014">
                  <a:extLst>
                    <a:ext uri="{9D8B030D-6E8A-4147-A177-3AD203B41FA5}">
                      <a16:colId xmlns:a16="http://schemas.microsoft.com/office/drawing/2014/main" val="253002703"/>
                    </a:ext>
                  </a:extLst>
                </a:gridCol>
                <a:gridCol w="1352144">
                  <a:extLst>
                    <a:ext uri="{9D8B030D-6E8A-4147-A177-3AD203B41FA5}">
                      <a16:colId xmlns:a16="http://schemas.microsoft.com/office/drawing/2014/main" val="3683680685"/>
                    </a:ext>
                  </a:extLst>
                </a:gridCol>
                <a:gridCol w="1546698">
                  <a:extLst>
                    <a:ext uri="{9D8B030D-6E8A-4147-A177-3AD203B41FA5}">
                      <a16:colId xmlns:a16="http://schemas.microsoft.com/office/drawing/2014/main" val="17381214"/>
                    </a:ext>
                  </a:extLst>
                </a:gridCol>
                <a:gridCol w="1439694">
                  <a:extLst>
                    <a:ext uri="{9D8B030D-6E8A-4147-A177-3AD203B41FA5}">
                      <a16:colId xmlns:a16="http://schemas.microsoft.com/office/drawing/2014/main" val="380953067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98743502"/>
                    </a:ext>
                  </a:extLst>
                </a:gridCol>
              </a:tblGrid>
              <a:tr h="313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 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 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32821"/>
                  </a:ext>
                </a:extLst>
              </a:tr>
              <a:tr h="37536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Varijable</a:t>
                      </a:r>
                      <a:endParaRPr lang="en-GB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Fiksni</a:t>
                      </a:r>
                      <a:r>
                        <a:rPr lang="en-GB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efekti</a:t>
                      </a:r>
                      <a:endParaRPr lang="en-GB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Slučajni</a:t>
                      </a:r>
                      <a:r>
                        <a:rPr lang="en-GB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efekti</a:t>
                      </a:r>
                      <a:endParaRPr lang="en-GB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Fiksni</a:t>
                      </a:r>
                      <a:r>
                        <a:rPr lang="en-GB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efekti</a:t>
                      </a:r>
                      <a:endParaRPr lang="en-GB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Slučajni</a:t>
                      </a:r>
                      <a:r>
                        <a:rPr lang="en-GB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efekti</a:t>
                      </a:r>
                      <a:endParaRPr lang="en-GB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54107"/>
                  </a:ext>
                </a:extLst>
              </a:tr>
              <a:tr h="41274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BDP per capita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.0000606***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(3.04e-06)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.0000604***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(3.71e-06)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-.6218971**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(.2200353)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1.456663***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(.1532065)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716047"/>
                  </a:ext>
                </a:extLst>
              </a:tr>
              <a:tr h="41274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Inflacija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.0127734**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(.0056088)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.0039513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(.0045945)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-.0308797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(.0397126)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-.0581899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(.0630384)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310571"/>
                  </a:ext>
                </a:extLst>
              </a:tr>
              <a:tr h="41274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Stopa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nezaposlenosti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.0011682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(.0020385)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.0042374*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(.0023402)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-.4869041***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(.1066518)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.1014774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(.1310358)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63197"/>
                  </a:ext>
                </a:extLst>
              </a:tr>
              <a:tr h="41274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Finansijska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razvijenost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.0086436***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(.0009984)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.0061278***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(.0011028)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1.091079***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(.1630341)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1.013952***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(.1936353)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003004"/>
                  </a:ext>
                </a:extLst>
              </a:tr>
              <a:tr h="41274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Očekivana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dužina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trajanja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života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.032358***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(.0064554)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.0206271**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(.0076523)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7.701502**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(2.741867)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-5.246473**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(1.986731)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953973"/>
                  </a:ext>
                </a:extLst>
              </a:tr>
              <a:tr h="484306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Udeo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upisanih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VŠU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.0054116***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(.0011975)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.0053118***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(.0013454)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.3411064*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(.1795074)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.8395441***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(.2436497)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7064"/>
                  </a:ext>
                </a:extLst>
              </a:tr>
              <a:tr h="41274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Indeks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političke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stabilnost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-.227157***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(.0453927)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-.1330251**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(.0535179)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.3078422**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(.1397405)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-.5183029**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(.1913961)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38877"/>
                  </a:ext>
                </a:extLst>
              </a:tr>
              <a:tr h="41274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Hausman</a:t>
                      </a:r>
                      <a:r>
                        <a:rPr lang="en-GB" sz="14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sr-Latn-R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31.66</a:t>
                      </a: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***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sr-Latn-R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193.70</a:t>
                      </a: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***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68727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8382" y="5697299"/>
            <a:ext cx="295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 *if p&lt;0.1, ** if p&lt;0.05, *** if p&lt;0.01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58982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561e67ab9_0_15"/>
          <p:cNvSpPr txBox="1">
            <a:spLocks noGrp="1"/>
          </p:cNvSpPr>
          <p:nvPr>
            <p:ph type="title"/>
          </p:nvPr>
        </p:nvSpPr>
        <p:spPr>
          <a:xfrm>
            <a:off x="548382" y="417479"/>
            <a:ext cx="7756200" cy="71918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Rezultati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48382" y="1214484"/>
            <a:ext cx="8527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Testovi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reziduala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modela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fiksnih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efekata</a:t>
            </a:r>
            <a:endParaRPr lang="en-GB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260811"/>
              </p:ext>
            </p:extLst>
          </p:nvPr>
        </p:nvGraphicFramePr>
        <p:xfrm>
          <a:off x="548382" y="1792589"/>
          <a:ext cx="8148147" cy="3411979"/>
        </p:xfrm>
        <a:graphic>
          <a:graphicData uri="http://schemas.openxmlformats.org/drawingml/2006/table">
            <a:tbl>
              <a:tblPr firstRow="1" firstCol="1" bandRow="1">
                <a:tableStyleId>{1B0E83A8-527D-428E-9A66-917F744B4670}</a:tableStyleId>
              </a:tblPr>
              <a:tblGrid>
                <a:gridCol w="2997881">
                  <a:extLst>
                    <a:ext uri="{9D8B030D-6E8A-4147-A177-3AD203B41FA5}">
                      <a16:colId xmlns:a16="http://schemas.microsoft.com/office/drawing/2014/main" val="3212317891"/>
                    </a:ext>
                  </a:extLst>
                </a:gridCol>
                <a:gridCol w="2497484">
                  <a:extLst>
                    <a:ext uri="{9D8B030D-6E8A-4147-A177-3AD203B41FA5}">
                      <a16:colId xmlns:a16="http://schemas.microsoft.com/office/drawing/2014/main" val="3695311338"/>
                    </a:ext>
                  </a:extLst>
                </a:gridCol>
                <a:gridCol w="169951">
                  <a:extLst>
                    <a:ext uri="{9D8B030D-6E8A-4147-A177-3AD203B41FA5}">
                      <a16:colId xmlns:a16="http://schemas.microsoft.com/office/drawing/2014/main" val="1875051101"/>
                    </a:ext>
                  </a:extLst>
                </a:gridCol>
                <a:gridCol w="2482831">
                  <a:extLst>
                    <a:ext uri="{9D8B030D-6E8A-4147-A177-3AD203B41FA5}">
                      <a16:colId xmlns:a16="http://schemas.microsoft.com/office/drawing/2014/main" val="2855327778"/>
                    </a:ext>
                  </a:extLst>
                </a:gridCol>
              </a:tblGrid>
              <a:tr h="443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 1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 2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67664"/>
                  </a:ext>
                </a:extLst>
              </a:tr>
              <a:tr h="39189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Test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Test </a:t>
                      </a:r>
                      <a:r>
                        <a:rPr lang="en-GB" sz="1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statistika</a:t>
                      </a:r>
                      <a:r>
                        <a:rPr lang="en-GB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lang="en-GB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p-values </a:t>
                      </a:r>
                      <a:r>
                        <a:rPr lang="en-GB" sz="1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indikatori</a:t>
                      </a:r>
                      <a:endParaRPr lang="en-GB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73612"/>
                  </a:ext>
                </a:extLst>
              </a:tr>
              <a:tr h="834762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Modifikovani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Waldov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heteroskedastičnosti</a:t>
                      </a:r>
                      <a:endParaRPr lang="en-GB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chi2 (15) = 356.67***</a:t>
                      </a:r>
                      <a:endParaRPr lang="en-GB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chi2 (8) = 470.38***</a:t>
                      </a:r>
                      <a:endParaRPr lang="en-GB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074427"/>
                  </a:ext>
                </a:extLst>
              </a:tr>
              <a:tr h="773226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Wooldridgov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serijske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korelacije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en-GB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F(1, 14) = 5.512**</a:t>
                      </a:r>
                      <a:endParaRPr lang="en-GB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F(1, 7) = 127.006***</a:t>
                      </a:r>
                      <a:endParaRPr lang="en-GB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5935466"/>
                  </a:ext>
                </a:extLst>
              </a:tr>
              <a:tr h="96898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Pesaranov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uporedne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zavisnosti</a:t>
                      </a:r>
                      <a:endParaRPr lang="en-GB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 =  1.272</a:t>
                      </a:r>
                      <a:endParaRPr lang="en-GB"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 = -0.359</a:t>
                      </a:r>
                      <a:endParaRPr lang="en-GB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630559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8382" y="5697299"/>
            <a:ext cx="295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 *if p&lt;0.1, ** if p&lt;0.05, *** if p&lt;0.01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7521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561e67ab9_0_15"/>
          <p:cNvSpPr txBox="1">
            <a:spLocks noGrp="1"/>
          </p:cNvSpPr>
          <p:nvPr>
            <p:ph type="title"/>
          </p:nvPr>
        </p:nvSpPr>
        <p:spPr>
          <a:xfrm>
            <a:off x="548382" y="131102"/>
            <a:ext cx="7756200" cy="105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Rezultati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48382" y="764181"/>
            <a:ext cx="8527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Rezult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ati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alternativnih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estimacija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r-Latn-RS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Model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sr-Latn-RS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1: </a:t>
            </a:r>
            <a:r>
              <a:rPr lang="en-GB" sz="1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Generalizovani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metod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najmanjih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kvadrata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r-Latn-RS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(GLS) 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sr-Latn-RS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Panel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korigovane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standardne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greške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r-Latn-RS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(PCSE OLS) estimator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32770"/>
              </p:ext>
            </p:extLst>
          </p:nvPr>
        </p:nvGraphicFramePr>
        <p:xfrm>
          <a:off x="548382" y="1410512"/>
          <a:ext cx="8255150" cy="3891649"/>
        </p:xfrm>
        <a:graphic>
          <a:graphicData uri="http://schemas.openxmlformats.org/drawingml/2006/table">
            <a:tbl>
              <a:tblPr firstRow="1" firstCol="1" bandRow="1">
                <a:tableStyleId>{1B0E83A8-527D-428E-9A66-917F744B4670}</a:tableStyleId>
              </a:tblPr>
              <a:tblGrid>
                <a:gridCol w="1700377">
                  <a:extLst>
                    <a:ext uri="{9D8B030D-6E8A-4147-A177-3AD203B41FA5}">
                      <a16:colId xmlns:a16="http://schemas.microsoft.com/office/drawing/2014/main" val="253002703"/>
                    </a:ext>
                  </a:extLst>
                </a:gridCol>
                <a:gridCol w="1778355">
                  <a:extLst>
                    <a:ext uri="{9D8B030D-6E8A-4147-A177-3AD203B41FA5}">
                      <a16:colId xmlns:a16="http://schemas.microsoft.com/office/drawing/2014/main" val="3683680685"/>
                    </a:ext>
                  </a:extLst>
                </a:gridCol>
                <a:gridCol w="1636365">
                  <a:extLst>
                    <a:ext uri="{9D8B030D-6E8A-4147-A177-3AD203B41FA5}">
                      <a16:colId xmlns:a16="http://schemas.microsoft.com/office/drawing/2014/main" val="17381214"/>
                    </a:ext>
                  </a:extLst>
                </a:gridCol>
                <a:gridCol w="1641021">
                  <a:extLst>
                    <a:ext uri="{9D8B030D-6E8A-4147-A177-3AD203B41FA5}">
                      <a16:colId xmlns:a16="http://schemas.microsoft.com/office/drawing/2014/main" val="3809530677"/>
                    </a:ext>
                  </a:extLst>
                </a:gridCol>
                <a:gridCol w="1499032">
                  <a:extLst>
                    <a:ext uri="{9D8B030D-6E8A-4147-A177-3AD203B41FA5}">
                      <a16:colId xmlns:a16="http://schemas.microsoft.com/office/drawing/2014/main" val="1698743502"/>
                    </a:ext>
                  </a:extLst>
                </a:gridCol>
              </a:tblGrid>
              <a:tr h="45963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3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Varijabla</a:t>
                      </a:r>
                      <a:endParaRPr lang="en-GB" sz="13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3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GLS, common AR(1) process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3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GLS, panel-specific AR(1) process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3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PCSE OLS, common AR(1) process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3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PCSE OLS, panel-specific AR(1) process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54107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BDP per capita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.000056***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(3.01e-06)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.0000563***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(2.70e-06)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.0000583***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(7.22e-06)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.0000585***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(6.86e-06)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716047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Inflacija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.0070481*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(.0036693)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.0098926***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(.0026657)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.0049982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(.0071872)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.0112765*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(.0063356)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310571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Stopa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nezaposlenosti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.0018488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(.001633)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.0007009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(.0012423)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.0033476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(.0025022)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.0029299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(.0021918)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63197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Finansijska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razvijenost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.0082749***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(.0008726)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.007692***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(.0006891)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.0076479***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(.0019186)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.0073436***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(.0017355)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003004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Očekivana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dužina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trajanja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života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.0272852***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(.0055944)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.0276564***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(.0042487)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.0233422**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(.0117321)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.0257323**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(.0099696)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953973"/>
                  </a:ext>
                </a:extLst>
              </a:tr>
              <a:tr h="64763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Udeo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upisanih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VŠU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.0060705***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(.0009874)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.0066531***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(.0007806)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.0051229**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(.0025703)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.0059473**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(.0024366)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7064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Indeks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političke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stabilnost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-.1678958***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(.0404264)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-.1756317***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(.0326514)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-.1482232**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(.0681896)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-.1447032**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(.068546)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3887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8382" y="5697299"/>
            <a:ext cx="295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 *if p&lt;0.1, ** if p&lt;0.05, *** if p&lt;0.01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1109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561e67ab9_0_15"/>
          <p:cNvSpPr txBox="1">
            <a:spLocks noGrp="1"/>
          </p:cNvSpPr>
          <p:nvPr>
            <p:ph type="title"/>
          </p:nvPr>
        </p:nvSpPr>
        <p:spPr>
          <a:xfrm>
            <a:off x="548382" y="131102"/>
            <a:ext cx="7756200" cy="105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Rezultati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48382" y="764181"/>
            <a:ext cx="8527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Result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ati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alternativnih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estimacija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r-Latn-RS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Model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sr-Latn-RS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2:</a:t>
            </a:r>
            <a:r>
              <a:rPr lang="sr-Latn-RS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Generalizovani</a:t>
            </a:r>
            <a:r>
              <a:rPr lang="en-GB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metod</a:t>
            </a:r>
            <a:r>
              <a:rPr lang="en-GB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najmanjih</a:t>
            </a:r>
            <a:r>
              <a:rPr lang="en-GB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kvadrata</a:t>
            </a:r>
            <a:r>
              <a:rPr lang="en-GB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sr-Latn-RS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(GLS) </a:t>
            </a:r>
            <a:r>
              <a:rPr lang="en-GB" sz="1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sr-Latn-RS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 Panel</a:t>
            </a:r>
            <a:r>
              <a:rPr lang="en-GB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korigovane</a:t>
            </a:r>
            <a:r>
              <a:rPr lang="en-GB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standardne</a:t>
            </a:r>
            <a:r>
              <a:rPr lang="en-GB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greške</a:t>
            </a:r>
            <a:r>
              <a:rPr lang="en-GB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sr-Latn-RS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(PCSE OLS) </a:t>
            </a:r>
            <a:endParaRPr lang="en-GB" sz="1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337926"/>
              </p:ext>
            </p:extLst>
          </p:nvPr>
        </p:nvGraphicFramePr>
        <p:xfrm>
          <a:off x="548382" y="1410512"/>
          <a:ext cx="8255150" cy="3848641"/>
        </p:xfrm>
        <a:graphic>
          <a:graphicData uri="http://schemas.openxmlformats.org/drawingml/2006/table">
            <a:tbl>
              <a:tblPr firstRow="1" firstCol="1" bandRow="1">
                <a:tableStyleId>{1B0E83A8-527D-428E-9A66-917F744B4670}</a:tableStyleId>
              </a:tblPr>
              <a:tblGrid>
                <a:gridCol w="1700377">
                  <a:extLst>
                    <a:ext uri="{9D8B030D-6E8A-4147-A177-3AD203B41FA5}">
                      <a16:colId xmlns:a16="http://schemas.microsoft.com/office/drawing/2014/main" val="253002703"/>
                    </a:ext>
                  </a:extLst>
                </a:gridCol>
                <a:gridCol w="1778355">
                  <a:extLst>
                    <a:ext uri="{9D8B030D-6E8A-4147-A177-3AD203B41FA5}">
                      <a16:colId xmlns:a16="http://schemas.microsoft.com/office/drawing/2014/main" val="3683680685"/>
                    </a:ext>
                  </a:extLst>
                </a:gridCol>
                <a:gridCol w="1636365">
                  <a:extLst>
                    <a:ext uri="{9D8B030D-6E8A-4147-A177-3AD203B41FA5}">
                      <a16:colId xmlns:a16="http://schemas.microsoft.com/office/drawing/2014/main" val="17381214"/>
                    </a:ext>
                  </a:extLst>
                </a:gridCol>
                <a:gridCol w="1641021">
                  <a:extLst>
                    <a:ext uri="{9D8B030D-6E8A-4147-A177-3AD203B41FA5}">
                      <a16:colId xmlns:a16="http://schemas.microsoft.com/office/drawing/2014/main" val="3809530677"/>
                    </a:ext>
                  </a:extLst>
                </a:gridCol>
                <a:gridCol w="1499032">
                  <a:extLst>
                    <a:ext uri="{9D8B030D-6E8A-4147-A177-3AD203B41FA5}">
                      <a16:colId xmlns:a16="http://schemas.microsoft.com/office/drawing/2014/main" val="1698743502"/>
                    </a:ext>
                  </a:extLst>
                </a:gridCol>
              </a:tblGrid>
              <a:tr h="45963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3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Varijabla</a:t>
                      </a:r>
                      <a:endParaRPr lang="en-GB" sz="13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3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GLS, common AR(1) process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3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GLS, panel-specific AR(1) process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3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PCSE OLS, common AR(1) process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3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PCSE OLS, panel-specific AR(1) process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54107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BDP per capita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.7858297***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(.179681)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.4606388**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(.1657264)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.9240554***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(.2369247)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.6618372***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(.2288957)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716047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Inflacija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-.0204361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(.0306022)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-.0110741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(.0268213)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-.0437988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(.0290765)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-.0214142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(.0237886)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310571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Stopa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nezaposlenosti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-.0846579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(.1182152)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-.0513186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(.1035888)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-.052199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(.1346254)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.1264782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(.0977026)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63197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Finansijska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razvijenost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.7538026***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(.1944838)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.8864261***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(.1563677)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.9668999***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(.1297452)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.9210823***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(.0990287)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003004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Očekivana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dužina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trajanja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života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.1582834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(2.196384)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1.396841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(2.149686)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-1.830709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(1.920076)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-2.500558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(2.03212)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953973"/>
                  </a:ext>
                </a:extLst>
              </a:tr>
              <a:tr h="522972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Udeo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upisanih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VŠU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.6997153**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(.2624296)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.5716991**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(.2218442)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.6095777**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(.3017369)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.4219057*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(.2369607)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7064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Indeks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političke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stabilnost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.0013875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(.1455837)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.1657967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(.1348462)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-.0313183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(.1337119)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.1917664*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(.1076779)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3887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8382" y="5697299"/>
            <a:ext cx="295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 *if p&lt;0.1, ** if p&lt;0.05, *** if p&lt;0.01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63853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561e67ab9_0_15"/>
          <p:cNvSpPr txBox="1">
            <a:spLocks noGrp="1"/>
          </p:cNvSpPr>
          <p:nvPr>
            <p:ph type="title"/>
          </p:nvPr>
        </p:nvSpPr>
        <p:spPr>
          <a:xfrm>
            <a:off x="548382" y="131102"/>
            <a:ext cx="7756200" cy="105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Rezultati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48382" y="764181"/>
            <a:ext cx="8527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Nivo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signifikantnosti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smer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intenzitet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uticaja</a:t>
            </a:r>
            <a:endParaRPr lang="en-GB" sz="1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80644"/>
              </p:ext>
            </p:extLst>
          </p:nvPr>
        </p:nvGraphicFramePr>
        <p:xfrm>
          <a:off x="548380" y="1185304"/>
          <a:ext cx="7832294" cy="4137683"/>
        </p:xfrm>
        <a:graphic>
          <a:graphicData uri="http://schemas.openxmlformats.org/drawingml/2006/table">
            <a:tbl>
              <a:tblPr firstRow="1" firstCol="1" bandRow="1">
                <a:tableStyleId>{1B0E83A8-527D-428E-9A66-917F744B4670}</a:tableStyleId>
              </a:tblPr>
              <a:tblGrid>
                <a:gridCol w="2099892">
                  <a:extLst>
                    <a:ext uri="{9D8B030D-6E8A-4147-A177-3AD203B41FA5}">
                      <a16:colId xmlns:a16="http://schemas.microsoft.com/office/drawing/2014/main" val="253002703"/>
                    </a:ext>
                  </a:extLst>
                </a:gridCol>
                <a:gridCol w="961321">
                  <a:extLst>
                    <a:ext uri="{9D8B030D-6E8A-4147-A177-3AD203B41FA5}">
                      <a16:colId xmlns:a16="http://schemas.microsoft.com/office/drawing/2014/main" val="3015375061"/>
                    </a:ext>
                  </a:extLst>
                </a:gridCol>
                <a:gridCol w="1085090">
                  <a:extLst>
                    <a:ext uri="{9D8B030D-6E8A-4147-A177-3AD203B41FA5}">
                      <a16:colId xmlns:a16="http://schemas.microsoft.com/office/drawing/2014/main" val="3235947354"/>
                    </a:ext>
                  </a:extLst>
                </a:gridCol>
                <a:gridCol w="1027061">
                  <a:extLst>
                    <a:ext uri="{9D8B030D-6E8A-4147-A177-3AD203B41FA5}">
                      <a16:colId xmlns:a16="http://schemas.microsoft.com/office/drawing/2014/main" val="3683680685"/>
                    </a:ext>
                  </a:extLst>
                </a:gridCol>
                <a:gridCol w="886310">
                  <a:extLst>
                    <a:ext uri="{9D8B030D-6E8A-4147-A177-3AD203B41FA5}">
                      <a16:colId xmlns:a16="http://schemas.microsoft.com/office/drawing/2014/main" val="2160379054"/>
                    </a:ext>
                  </a:extLst>
                </a:gridCol>
                <a:gridCol w="886310">
                  <a:extLst>
                    <a:ext uri="{9D8B030D-6E8A-4147-A177-3AD203B41FA5}">
                      <a16:colId xmlns:a16="http://schemas.microsoft.com/office/drawing/2014/main" val="846557768"/>
                    </a:ext>
                  </a:extLst>
                </a:gridCol>
                <a:gridCol w="886310">
                  <a:extLst>
                    <a:ext uri="{9D8B030D-6E8A-4147-A177-3AD203B41FA5}">
                      <a16:colId xmlns:a16="http://schemas.microsoft.com/office/drawing/2014/main" val="4026770721"/>
                    </a:ext>
                  </a:extLst>
                </a:gridCol>
              </a:tblGrid>
              <a:tr h="310569">
                <a:tc rowSpan="4"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Varijabla</a:t>
                      </a:r>
                      <a:endParaRPr lang="en-GB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Uticaj</a:t>
                      </a:r>
                      <a:endParaRPr lang="en-GB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Elasticiteti</a:t>
                      </a:r>
                      <a:endParaRPr lang="en-GB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54107"/>
                  </a:ext>
                </a:extLst>
              </a:tr>
              <a:tr h="155285"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Očekivani</a:t>
                      </a:r>
                      <a:endParaRPr lang="en-GB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Empirijski</a:t>
                      </a:r>
                      <a:r>
                        <a:rPr lang="en-GB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utvrđeni</a:t>
                      </a:r>
                      <a:endParaRPr lang="en-GB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382695"/>
                  </a:ext>
                </a:extLst>
              </a:tr>
              <a:tr h="15528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FM1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FM2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Prosek</a:t>
                      </a:r>
                      <a:endParaRPr lang="en-GB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785851"/>
                  </a:ext>
                </a:extLst>
              </a:tr>
              <a:tr h="310569"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FM1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FM2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45280"/>
                  </a:ext>
                </a:extLst>
              </a:tr>
              <a:tr h="48988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BDP per capita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+++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+++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0,71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0,92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716047"/>
                  </a:ext>
                </a:extLst>
              </a:tr>
              <a:tr h="43786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Inflacija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0,05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310571"/>
                  </a:ext>
                </a:extLst>
              </a:tr>
              <a:tr h="44187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Stopa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nezaposlenosti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63197"/>
                  </a:ext>
                </a:extLst>
              </a:tr>
              <a:tr h="35830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Finansijska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razvijenost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+++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+++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0,78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0,88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0,83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003004"/>
                  </a:ext>
                </a:extLst>
              </a:tr>
              <a:tr h="52278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Očekivana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dužina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trajanja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života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+++</a:t>
                      </a:r>
                      <a:endParaRPr lang="en-GB"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4,11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953973"/>
                  </a:ext>
                </a:extLst>
              </a:tr>
              <a:tr h="498702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Udeo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upisanih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VŠU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+++</a:t>
                      </a:r>
                      <a:endParaRPr lang="en-GB"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0,71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0,58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0,65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7064"/>
                  </a:ext>
                </a:extLst>
              </a:tr>
              <a:tr h="44187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Indeks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političke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stabilnost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---</a:t>
                      </a:r>
                      <a:endParaRPr lang="en-GB"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-0,06</a:t>
                      </a:r>
                    </a:p>
                  </a:txBody>
                  <a:tcPr marL="7620" marR="7620" marT="7620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</a:p>
                  </a:txBody>
                  <a:tcPr marL="68580" marR="68580" marT="0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</a:p>
                  </a:txBody>
                  <a:tcPr marL="68580" marR="68580" marT="0" marB="0" anchor="ctr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38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622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634" y="2234364"/>
            <a:ext cx="7756263" cy="1054250"/>
          </a:xfrm>
        </p:spPr>
        <p:txBody>
          <a:bodyPr/>
          <a:lstStyle/>
          <a:p>
            <a:pPr algn="ctr"/>
            <a:r>
              <a:rPr lang="sr-Latn-RS" sz="4800" dirty="0"/>
              <a:t>Hvala na pažnji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77587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9F99DE-156D-08FD-5344-90521987D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698" y="1462607"/>
            <a:ext cx="7745505" cy="3170264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 err="1"/>
              <a:t>Metodološki</a:t>
            </a:r>
            <a:r>
              <a:rPr lang="en-GB" dirty="0"/>
              <a:t> </a:t>
            </a:r>
            <a:r>
              <a:rPr lang="en-GB" dirty="0" err="1"/>
              <a:t>pristupi</a:t>
            </a:r>
            <a:r>
              <a:rPr lang="en-GB" dirty="0"/>
              <a:t> </a:t>
            </a:r>
            <a:r>
              <a:rPr lang="en-GB" dirty="0" err="1"/>
              <a:t>proučavanju</a:t>
            </a:r>
            <a:r>
              <a:rPr lang="en-GB" dirty="0"/>
              <a:t> </a:t>
            </a:r>
            <a:r>
              <a:rPr lang="en-GB" dirty="0" err="1"/>
              <a:t>tražnje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životnim</a:t>
            </a:r>
            <a:r>
              <a:rPr lang="en-GB" dirty="0"/>
              <a:t> </a:t>
            </a:r>
            <a:r>
              <a:rPr lang="en-GB" dirty="0" err="1"/>
              <a:t>osiguranjem</a:t>
            </a:r>
            <a:endParaRPr lang="en-GB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 err="1"/>
              <a:t>Predmet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cilj</a:t>
            </a:r>
            <a:r>
              <a:rPr lang="en-GB" dirty="0"/>
              <a:t> </a:t>
            </a:r>
            <a:r>
              <a:rPr lang="en-GB" dirty="0" err="1"/>
              <a:t>istraživanja</a:t>
            </a:r>
            <a:r>
              <a:rPr lang="en-GB" dirty="0"/>
              <a:t>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 err="1"/>
              <a:t>Pregled</a:t>
            </a:r>
            <a:r>
              <a:rPr lang="en-GB" dirty="0"/>
              <a:t> literature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 err="1"/>
              <a:t>Uzorak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izvori</a:t>
            </a:r>
            <a:r>
              <a:rPr lang="en-GB" dirty="0"/>
              <a:t> </a:t>
            </a:r>
            <a:r>
              <a:rPr lang="en-GB" dirty="0" err="1"/>
              <a:t>podataka</a:t>
            </a:r>
            <a:endParaRPr lang="en-GB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 err="1"/>
              <a:t>Primenjena</a:t>
            </a:r>
            <a:r>
              <a:rPr lang="en-GB" dirty="0"/>
              <a:t> </a:t>
            </a:r>
            <a:r>
              <a:rPr lang="en-GB" dirty="0" err="1"/>
              <a:t>metodologija</a:t>
            </a:r>
            <a:r>
              <a:rPr lang="en-GB" dirty="0"/>
              <a:t> </a:t>
            </a:r>
            <a:r>
              <a:rPr lang="en-GB" dirty="0" err="1"/>
              <a:t>istraživanja</a:t>
            </a:r>
            <a:endParaRPr lang="en-GB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 err="1"/>
              <a:t>Empirijski</a:t>
            </a:r>
            <a:r>
              <a:rPr lang="en-GB" dirty="0"/>
              <a:t> </a:t>
            </a:r>
            <a:r>
              <a:rPr lang="en-GB" dirty="0" err="1"/>
              <a:t>rezultati</a:t>
            </a:r>
            <a:endParaRPr lang="e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6D829A-BF44-4461-EC81-623FFE5F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Struktura</a:t>
            </a:r>
            <a:r>
              <a:rPr lang="en-GB" dirty="0"/>
              <a:t> </a:t>
            </a:r>
            <a:r>
              <a:rPr lang="en-GB" dirty="0" err="1"/>
              <a:t>rada</a:t>
            </a: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165758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9F99DE-156D-08FD-5344-90521987D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r>
              <a:rPr lang="en-GB" dirty="0" err="1"/>
              <a:t>Nivo</a:t>
            </a:r>
            <a:r>
              <a:rPr lang="en-GB" dirty="0"/>
              <a:t> </a:t>
            </a:r>
            <a:r>
              <a:rPr lang="en-GB" dirty="0" err="1"/>
              <a:t>analize</a:t>
            </a:r>
            <a:r>
              <a:rPr lang="en-GB" dirty="0"/>
              <a:t> </a:t>
            </a:r>
          </a:p>
          <a:p>
            <a:pPr marL="742950" indent="-514350">
              <a:buFont typeface="+mj-lt"/>
              <a:buAutoNum type="arabicPeriod"/>
            </a:pPr>
            <a:r>
              <a:rPr lang="en-GB" dirty="0" err="1"/>
              <a:t>Makro</a:t>
            </a:r>
            <a:r>
              <a:rPr lang="en-GB" dirty="0"/>
              <a:t> </a:t>
            </a:r>
            <a:r>
              <a:rPr lang="en-GB" dirty="0" err="1"/>
              <a:t>analiza</a:t>
            </a:r>
            <a:r>
              <a:rPr lang="en-GB" dirty="0"/>
              <a:t> - a</a:t>
            </a:r>
            <a:r>
              <a:rPr lang="en-RS" dirty="0"/>
              <a:t>naliza zasnovana na makrop</a:t>
            </a:r>
            <a:r>
              <a:rPr lang="en-GB" dirty="0"/>
              <a:t>o</a:t>
            </a:r>
            <a:r>
              <a:rPr lang="en-RS" dirty="0"/>
              <a:t>dacima</a:t>
            </a:r>
            <a:r>
              <a:rPr lang="en-GB" dirty="0"/>
              <a:t> (</a:t>
            </a:r>
            <a:r>
              <a:rPr lang="en-RS" dirty="0"/>
              <a:t>analiza agregatne tražnje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nivou</a:t>
            </a:r>
            <a:r>
              <a:rPr lang="en-GB" dirty="0"/>
              <a:t> </a:t>
            </a:r>
            <a:r>
              <a:rPr lang="en-GB" dirty="0" err="1"/>
              <a:t>zemlje</a:t>
            </a:r>
            <a:r>
              <a:rPr lang="en-GB" dirty="0"/>
              <a:t>)</a:t>
            </a:r>
          </a:p>
          <a:p>
            <a:pPr marL="685800" indent="-457200">
              <a:buFont typeface="+mj-lt"/>
              <a:buAutoNum type="arabicPeriod"/>
            </a:pPr>
            <a:endParaRPr lang="en-GB" sz="1200" dirty="0"/>
          </a:p>
          <a:p>
            <a:pPr marL="742950" indent="-514350">
              <a:buFont typeface="+mj-lt"/>
              <a:buAutoNum type="arabicPeriod"/>
            </a:pPr>
            <a:r>
              <a:rPr lang="en-GB" dirty="0" err="1"/>
              <a:t>Mikro</a:t>
            </a:r>
            <a:r>
              <a:rPr lang="en-GB" dirty="0"/>
              <a:t> </a:t>
            </a:r>
            <a:r>
              <a:rPr lang="en-GB" dirty="0" err="1"/>
              <a:t>analiza</a:t>
            </a:r>
            <a:r>
              <a:rPr lang="en-GB" dirty="0"/>
              <a:t> - a</a:t>
            </a:r>
            <a:r>
              <a:rPr lang="en-RS" dirty="0"/>
              <a:t>naliza zasnovana na mikrop</a:t>
            </a:r>
            <a:r>
              <a:rPr lang="en-GB" dirty="0"/>
              <a:t>o</a:t>
            </a:r>
            <a:r>
              <a:rPr lang="en-RS" dirty="0"/>
              <a:t>dacima</a:t>
            </a:r>
            <a:r>
              <a:rPr lang="en-GB" dirty="0"/>
              <a:t> (</a:t>
            </a:r>
            <a:r>
              <a:rPr lang="en-RS" dirty="0"/>
              <a:t>analiza </a:t>
            </a:r>
            <a:r>
              <a:rPr lang="en-GB" dirty="0" err="1"/>
              <a:t>individualne</a:t>
            </a:r>
            <a:r>
              <a:rPr lang="en-GB" dirty="0"/>
              <a:t> </a:t>
            </a:r>
            <a:r>
              <a:rPr lang="en-RS" dirty="0"/>
              <a:t>tražnje</a:t>
            </a:r>
            <a:r>
              <a:rPr lang="en-GB" dirty="0"/>
              <a:t> </a:t>
            </a:r>
            <a:r>
              <a:rPr lang="en-RS" dirty="0"/>
              <a:t>pojedinaca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RS" dirty="0"/>
              <a:t>domaćinstava</a:t>
            </a:r>
            <a:r>
              <a:rPr lang="en-GB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6D829A-BF44-4461-EC81-623FFE5F3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7" y="482607"/>
            <a:ext cx="7949672" cy="1054250"/>
          </a:xfrm>
        </p:spPr>
        <p:txBody>
          <a:bodyPr/>
          <a:lstStyle/>
          <a:p>
            <a:r>
              <a:rPr lang="en-GB" dirty="0" err="1"/>
              <a:t>Metodološki</a:t>
            </a:r>
            <a:r>
              <a:rPr lang="en-GB" dirty="0"/>
              <a:t> </a:t>
            </a:r>
            <a:r>
              <a:rPr lang="en-GB" dirty="0" err="1"/>
              <a:t>pristupi</a:t>
            </a:r>
            <a:r>
              <a:rPr lang="en-GB" dirty="0"/>
              <a:t> </a:t>
            </a:r>
            <a:r>
              <a:rPr lang="en-GB" dirty="0" err="1"/>
              <a:t>analizi</a:t>
            </a:r>
            <a:r>
              <a:rPr lang="en-GB" dirty="0"/>
              <a:t> </a:t>
            </a:r>
            <a:r>
              <a:rPr lang="en-RS" dirty="0"/>
              <a:t>tražnje za</a:t>
            </a:r>
            <a:r>
              <a:rPr lang="en-GB" dirty="0"/>
              <a:t> </a:t>
            </a:r>
            <a:r>
              <a:rPr lang="en-GB" dirty="0" err="1"/>
              <a:t>životnim</a:t>
            </a:r>
            <a:r>
              <a:rPr lang="en-RS" dirty="0"/>
              <a:t> osiguranjem</a:t>
            </a:r>
          </a:p>
        </p:txBody>
      </p:sp>
    </p:spTree>
    <p:extLst>
      <p:ext uri="{BB962C8B-B14F-4D97-AF65-F5344CB8AC3E}">
        <p14:creationId xmlns:p14="http://schemas.microsoft.com/office/powerpoint/2010/main" val="79736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9F99DE-156D-08FD-5344-90521987D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r>
              <a:rPr lang="en-GB" dirty="0" err="1"/>
              <a:t>Tehnike</a:t>
            </a:r>
            <a:r>
              <a:rPr lang="en-GB" dirty="0"/>
              <a:t> </a:t>
            </a:r>
            <a:r>
              <a:rPr lang="en-GB" dirty="0" err="1"/>
              <a:t>analize</a:t>
            </a:r>
            <a:endParaRPr lang="en-GB" dirty="0"/>
          </a:p>
          <a:p>
            <a:pPr marL="742950" indent="-514350">
              <a:buFont typeface="+mj-lt"/>
              <a:buAutoNum type="arabicPeriod"/>
            </a:pPr>
            <a:r>
              <a:rPr lang="en-GB" dirty="0" err="1"/>
              <a:t>Analiza</a:t>
            </a:r>
            <a:r>
              <a:rPr lang="en-GB" dirty="0"/>
              <a:t> </a:t>
            </a:r>
            <a:r>
              <a:rPr lang="en-GB" dirty="0" err="1"/>
              <a:t>unakrsnih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(</a:t>
            </a:r>
            <a:r>
              <a:rPr lang="en-GB" dirty="0" err="1"/>
              <a:t>najčešće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mikro</a:t>
            </a:r>
            <a:r>
              <a:rPr lang="en-GB" dirty="0"/>
              <a:t> </a:t>
            </a:r>
            <a:r>
              <a:rPr lang="en-GB" dirty="0" err="1"/>
              <a:t>nivou</a:t>
            </a:r>
            <a:r>
              <a:rPr lang="en-GB" dirty="0"/>
              <a:t>)</a:t>
            </a:r>
          </a:p>
          <a:p>
            <a:pPr marL="742950" indent="-514350">
              <a:buFont typeface="+mj-lt"/>
              <a:buAutoNum type="arabicPeriod"/>
            </a:pPr>
            <a:r>
              <a:rPr lang="en-GB" dirty="0" err="1"/>
              <a:t>Analiza</a:t>
            </a:r>
            <a:r>
              <a:rPr lang="en-GB" dirty="0"/>
              <a:t> </a:t>
            </a:r>
            <a:r>
              <a:rPr lang="en-GB" dirty="0" err="1"/>
              <a:t>vremenskih</a:t>
            </a:r>
            <a:r>
              <a:rPr lang="en-GB" dirty="0"/>
              <a:t> </a:t>
            </a:r>
            <a:r>
              <a:rPr lang="en-GB" dirty="0" err="1"/>
              <a:t>serija</a:t>
            </a:r>
            <a:r>
              <a:rPr lang="en-GB" dirty="0"/>
              <a:t> (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makro</a:t>
            </a:r>
            <a:r>
              <a:rPr lang="en-GB" dirty="0"/>
              <a:t> </a:t>
            </a:r>
            <a:r>
              <a:rPr lang="en-GB" dirty="0" err="1"/>
              <a:t>nivou</a:t>
            </a:r>
            <a:r>
              <a:rPr lang="en-GB" dirty="0"/>
              <a:t>)</a:t>
            </a:r>
          </a:p>
          <a:p>
            <a:pPr marL="742950" indent="-514350">
              <a:buFont typeface="+mj-lt"/>
              <a:buAutoNum type="arabicPeriod"/>
            </a:pPr>
            <a:r>
              <a:rPr lang="en-GB" dirty="0" err="1"/>
              <a:t>Analiza</a:t>
            </a:r>
            <a:r>
              <a:rPr lang="en-GB" dirty="0"/>
              <a:t> panel </a:t>
            </a:r>
            <a:r>
              <a:rPr lang="en-GB" dirty="0" err="1"/>
              <a:t>podataka</a:t>
            </a:r>
            <a:r>
              <a:rPr lang="en-GB" dirty="0"/>
              <a:t> (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mikro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makro</a:t>
            </a:r>
            <a:r>
              <a:rPr lang="en-GB" dirty="0"/>
              <a:t> </a:t>
            </a:r>
            <a:r>
              <a:rPr lang="en-GB" dirty="0" err="1"/>
              <a:t>nivou</a:t>
            </a:r>
            <a:r>
              <a:rPr lang="en-GB" dirty="0"/>
              <a:t>)</a:t>
            </a:r>
          </a:p>
          <a:p>
            <a:pPr marL="7429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6D829A-BF44-4461-EC81-623FFE5F3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7" y="482607"/>
            <a:ext cx="7949672" cy="1054250"/>
          </a:xfrm>
        </p:spPr>
        <p:txBody>
          <a:bodyPr/>
          <a:lstStyle/>
          <a:p>
            <a:r>
              <a:rPr lang="en-GB" dirty="0" err="1"/>
              <a:t>Metodološki</a:t>
            </a:r>
            <a:r>
              <a:rPr lang="en-GB" dirty="0"/>
              <a:t> </a:t>
            </a:r>
            <a:r>
              <a:rPr lang="en-GB" dirty="0" err="1"/>
              <a:t>pristupi</a:t>
            </a:r>
            <a:r>
              <a:rPr lang="en-GB" dirty="0"/>
              <a:t> </a:t>
            </a:r>
            <a:r>
              <a:rPr lang="en-GB" dirty="0" err="1"/>
              <a:t>analizi</a:t>
            </a:r>
            <a:r>
              <a:rPr lang="en-GB" dirty="0"/>
              <a:t> </a:t>
            </a:r>
            <a:r>
              <a:rPr lang="en-RS" dirty="0"/>
              <a:t>tražnje za</a:t>
            </a:r>
            <a:r>
              <a:rPr lang="en-GB" dirty="0"/>
              <a:t> </a:t>
            </a:r>
            <a:r>
              <a:rPr lang="en-GB" dirty="0" err="1"/>
              <a:t>životnim</a:t>
            </a:r>
            <a:r>
              <a:rPr lang="en-RS" dirty="0"/>
              <a:t> osiguranjem</a:t>
            </a:r>
          </a:p>
        </p:txBody>
      </p:sp>
    </p:spTree>
    <p:extLst>
      <p:ext uri="{BB962C8B-B14F-4D97-AF65-F5344CB8AC3E}">
        <p14:creationId xmlns:p14="http://schemas.microsoft.com/office/powerpoint/2010/main" val="381586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indent="53975" algn="just">
              <a:spcAft>
                <a:spcPts val="600"/>
              </a:spcAft>
            </a:pPr>
            <a:r>
              <a:rPr lang="en-GB" b="1" dirty="0" err="1"/>
              <a:t>Predmet</a:t>
            </a:r>
            <a:r>
              <a:rPr lang="en-GB" dirty="0"/>
              <a:t>: A</a:t>
            </a:r>
            <a:r>
              <a:rPr lang="sr-Latn-RS" dirty="0"/>
              <a:t>naliza </a:t>
            </a:r>
            <a:r>
              <a:rPr lang="en-GB" dirty="0" err="1"/>
              <a:t>uticaja</a:t>
            </a:r>
            <a:r>
              <a:rPr lang="en-GB" dirty="0"/>
              <a:t> </a:t>
            </a:r>
            <a:r>
              <a:rPr lang="en-GB" dirty="0" err="1"/>
              <a:t>ekonomskih</a:t>
            </a:r>
            <a:r>
              <a:rPr lang="en-GB" dirty="0"/>
              <a:t>, socio-</a:t>
            </a:r>
            <a:r>
              <a:rPr lang="en-GB" dirty="0" err="1"/>
              <a:t>demografskih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institucionalnih</a:t>
            </a:r>
            <a:r>
              <a:rPr lang="en-GB" dirty="0"/>
              <a:t> </a:t>
            </a:r>
            <a:r>
              <a:rPr lang="en-GB" dirty="0" err="1"/>
              <a:t>faktora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tražnju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životnim</a:t>
            </a:r>
            <a:r>
              <a:rPr lang="en-GB" dirty="0"/>
              <a:t> </a:t>
            </a:r>
            <a:r>
              <a:rPr lang="en-GB" dirty="0" err="1"/>
              <a:t>osiguranjem</a:t>
            </a:r>
            <a:r>
              <a:rPr lang="en-GB" dirty="0"/>
              <a:t> u </a:t>
            </a:r>
            <a:r>
              <a:rPr lang="en-GB" dirty="0" err="1"/>
              <a:t>zemljama</a:t>
            </a:r>
            <a:r>
              <a:rPr lang="en-GB" dirty="0"/>
              <a:t> </a:t>
            </a:r>
            <a:r>
              <a:rPr lang="en-GB" dirty="0" err="1"/>
              <a:t>Jugoistočne</a:t>
            </a:r>
            <a:r>
              <a:rPr lang="en-GB" dirty="0"/>
              <a:t> </a:t>
            </a:r>
            <a:r>
              <a:rPr lang="en-GB" dirty="0" err="1"/>
              <a:t>Evrope</a:t>
            </a:r>
            <a:r>
              <a:rPr lang="en-GB" dirty="0"/>
              <a:t> </a:t>
            </a:r>
          </a:p>
          <a:p>
            <a:pPr marL="174625" indent="53975" algn="just">
              <a:spcAft>
                <a:spcPts val="600"/>
              </a:spcAft>
            </a:pPr>
            <a:endParaRPr lang="en-GB" sz="1200" b="1" dirty="0"/>
          </a:p>
          <a:p>
            <a:pPr marL="174625" indent="53975" algn="just">
              <a:spcAft>
                <a:spcPts val="600"/>
              </a:spcAft>
            </a:pPr>
            <a:r>
              <a:rPr lang="en-GB" b="1" dirty="0" err="1"/>
              <a:t>Cilj</a:t>
            </a:r>
            <a:r>
              <a:rPr lang="en-GB" b="1" dirty="0"/>
              <a:t>: </a:t>
            </a:r>
            <a:r>
              <a:rPr lang="en-GB" dirty="0" err="1"/>
              <a:t>Identifikovanje</a:t>
            </a:r>
            <a:r>
              <a:rPr lang="en-GB" dirty="0"/>
              <a:t> </a:t>
            </a:r>
            <a:r>
              <a:rPr lang="en-GB" dirty="0" err="1"/>
              <a:t>ključnih</a:t>
            </a:r>
            <a:r>
              <a:rPr lang="en-GB" dirty="0"/>
              <a:t> </a:t>
            </a:r>
            <a:r>
              <a:rPr lang="en-GB" dirty="0" err="1"/>
              <a:t>determinanti</a:t>
            </a:r>
            <a:r>
              <a:rPr lang="en-GB" dirty="0"/>
              <a:t> </a:t>
            </a:r>
            <a:r>
              <a:rPr lang="en-GB" dirty="0" err="1"/>
              <a:t>tražnje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životnim</a:t>
            </a:r>
            <a:r>
              <a:rPr lang="en-GB" dirty="0"/>
              <a:t> </a:t>
            </a:r>
            <a:r>
              <a:rPr lang="en-GB" dirty="0" err="1"/>
              <a:t>osiguranjem</a:t>
            </a:r>
            <a:r>
              <a:rPr lang="en-GB" dirty="0"/>
              <a:t>, </a:t>
            </a:r>
            <a:r>
              <a:rPr lang="en-GB" dirty="0" err="1"/>
              <a:t>smera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jačine</a:t>
            </a:r>
            <a:r>
              <a:rPr lang="en-GB" dirty="0"/>
              <a:t> </a:t>
            </a:r>
            <a:r>
              <a:rPr lang="en-GB" dirty="0" err="1"/>
              <a:t>njihovog</a:t>
            </a:r>
            <a:r>
              <a:rPr lang="en-GB" dirty="0"/>
              <a:t> </a:t>
            </a:r>
            <a:r>
              <a:rPr lang="en-GB" dirty="0" err="1"/>
              <a:t>uticaja</a:t>
            </a:r>
            <a:r>
              <a:rPr lang="en-GB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Predmet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cilj</a:t>
            </a:r>
            <a:r>
              <a:rPr lang="en-GB" dirty="0"/>
              <a:t> </a:t>
            </a:r>
            <a:r>
              <a:rPr lang="en-GB" dirty="0" err="1"/>
              <a:t>istraživanja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9387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561e67ab9_0_15"/>
          <p:cNvSpPr txBox="1">
            <a:spLocks noGrp="1"/>
          </p:cNvSpPr>
          <p:nvPr>
            <p:ph type="title"/>
          </p:nvPr>
        </p:nvSpPr>
        <p:spPr>
          <a:xfrm>
            <a:off x="548382" y="403477"/>
            <a:ext cx="7756200" cy="105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Pregled</a:t>
            </a:r>
            <a:r>
              <a:rPr lang="en-GB" dirty="0"/>
              <a:t> literature</a:t>
            </a:r>
            <a:endParaRPr dirty="0"/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699248" y="1624406"/>
            <a:ext cx="7745505" cy="3170264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 err="1"/>
              <a:t>Pregled</a:t>
            </a:r>
            <a:r>
              <a:rPr lang="en-GB" dirty="0"/>
              <a:t> </a:t>
            </a:r>
            <a:r>
              <a:rPr lang="en-GB" dirty="0" err="1"/>
              <a:t>novijih</a:t>
            </a:r>
            <a:r>
              <a:rPr lang="en-GB" dirty="0"/>
              <a:t> </a:t>
            </a:r>
            <a:r>
              <a:rPr lang="en-GB" dirty="0" err="1"/>
              <a:t>radova</a:t>
            </a:r>
            <a:r>
              <a:rPr lang="en-GB" dirty="0"/>
              <a:t> </a:t>
            </a:r>
            <a:r>
              <a:rPr lang="en-GB" dirty="0" err="1"/>
              <a:t>publikovanih</a:t>
            </a:r>
            <a:r>
              <a:rPr lang="en-GB" dirty="0"/>
              <a:t> u </a:t>
            </a:r>
            <a:r>
              <a:rPr lang="en-GB" dirty="0" err="1"/>
              <a:t>periodu</a:t>
            </a:r>
            <a:r>
              <a:rPr lang="en-GB" dirty="0"/>
              <a:t> 2015-2022. </a:t>
            </a:r>
            <a:r>
              <a:rPr lang="en-GB" dirty="0" err="1"/>
              <a:t>godine</a:t>
            </a:r>
            <a:endParaRPr lang="en-GB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 err="1"/>
              <a:t>Pregled</a:t>
            </a:r>
            <a:r>
              <a:rPr lang="en-GB" dirty="0"/>
              <a:t> </a:t>
            </a:r>
            <a:r>
              <a:rPr lang="en-GB" dirty="0" err="1"/>
              <a:t>modela</a:t>
            </a:r>
            <a:r>
              <a:rPr lang="en-GB" dirty="0"/>
              <a:t>, </a:t>
            </a:r>
            <a:r>
              <a:rPr lang="en-GB" dirty="0" err="1"/>
              <a:t>metoda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estimatora</a:t>
            </a:r>
            <a:r>
              <a:rPr lang="en-GB" dirty="0"/>
              <a:t>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 err="1"/>
              <a:t>Pregled</a:t>
            </a:r>
            <a:r>
              <a:rPr lang="en-GB" dirty="0"/>
              <a:t> </a:t>
            </a:r>
            <a:r>
              <a:rPr lang="en-GB" dirty="0" err="1"/>
              <a:t>indikatora</a:t>
            </a:r>
            <a:r>
              <a:rPr lang="en-GB" dirty="0"/>
              <a:t> </a:t>
            </a:r>
            <a:r>
              <a:rPr lang="en-GB" dirty="0" err="1"/>
              <a:t>tražnje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životnim</a:t>
            </a:r>
            <a:r>
              <a:rPr lang="en-GB" dirty="0"/>
              <a:t> </a:t>
            </a:r>
            <a:r>
              <a:rPr lang="en-GB" dirty="0" err="1"/>
              <a:t>osiguranjem</a:t>
            </a:r>
            <a:endParaRPr lang="en-GB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 err="1"/>
              <a:t>Pregled</a:t>
            </a:r>
            <a:r>
              <a:rPr lang="en-GB" dirty="0"/>
              <a:t> </a:t>
            </a:r>
            <a:r>
              <a:rPr lang="en-GB" dirty="0" err="1"/>
              <a:t>eksplanatornih</a:t>
            </a:r>
            <a:r>
              <a:rPr lang="en-GB" dirty="0"/>
              <a:t> </a:t>
            </a:r>
            <a:r>
              <a:rPr lang="en-GB" dirty="0" err="1"/>
              <a:t>varijabli</a:t>
            </a:r>
            <a:r>
              <a:rPr lang="en-GB" dirty="0"/>
              <a:t> </a:t>
            </a:r>
          </a:p>
          <a:p>
            <a:pPr marL="228600" indent="0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6179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en-GB" dirty="0"/>
              <a:t>Life insurance premium (</a:t>
            </a:r>
            <a:r>
              <a:rPr lang="en-GB" dirty="0" err="1"/>
              <a:t>Premija</a:t>
            </a:r>
            <a:r>
              <a:rPr lang="en-GB" dirty="0"/>
              <a:t> </a:t>
            </a:r>
            <a:r>
              <a:rPr lang="en-GB" dirty="0" err="1"/>
              <a:t>životnog</a:t>
            </a:r>
            <a:r>
              <a:rPr lang="en-GB" dirty="0"/>
              <a:t> </a:t>
            </a:r>
            <a:r>
              <a:rPr lang="en-GB" dirty="0" err="1"/>
              <a:t>osiguranja</a:t>
            </a:r>
            <a:r>
              <a:rPr lang="en-GB" dirty="0"/>
              <a:t>) – </a:t>
            </a:r>
            <a:r>
              <a:rPr lang="en-GB" dirty="0" err="1"/>
              <a:t>godišnja</a:t>
            </a:r>
            <a:r>
              <a:rPr lang="en-GB" dirty="0"/>
              <a:t> </a:t>
            </a:r>
            <a:r>
              <a:rPr lang="en-GB" dirty="0" err="1"/>
              <a:t>premija</a:t>
            </a:r>
            <a:r>
              <a:rPr lang="en-GB" dirty="0"/>
              <a:t> </a:t>
            </a:r>
            <a:r>
              <a:rPr lang="en-GB" dirty="0" err="1"/>
              <a:t>životnog</a:t>
            </a:r>
            <a:r>
              <a:rPr lang="en-GB" dirty="0"/>
              <a:t> </a:t>
            </a:r>
            <a:r>
              <a:rPr lang="en-GB" dirty="0" err="1"/>
              <a:t>osiguranja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nivou</a:t>
            </a:r>
            <a:r>
              <a:rPr lang="en-GB" dirty="0"/>
              <a:t> </a:t>
            </a:r>
            <a:r>
              <a:rPr lang="en-GB" dirty="0" err="1"/>
              <a:t>zemlje</a:t>
            </a:r>
            <a:endParaRPr lang="en-GB" dirty="0"/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sr-Latn-RS" dirty="0"/>
              <a:t>Life insurance density</a:t>
            </a:r>
            <a:r>
              <a:rPr lang="en-GB" dirty="0"/>
              <a:t> (</a:t>
            </a:r>
            <a:r>
              <a:rPr lang="en-GB" dirty="0" err="1"/>
              <a:t>Gustina</a:t>
            </a:r>
            <a:r>
              <a:rPr lang="en-GB" dirty="0"/>
              <a:t> </a:t>
            </a:r>
            <a:r>
              <a:rPr lang="en-GB" dirty="0" err="1"/>
              <a:t>životnog</a:t>
            </a:r>
            <a:r>
              <a:rPr lang="en-GB" dirty="0"/>
              <a:t> </a:t>
            </a:r>
            <a:r>
              <a:rPr lang="en-GB" dirty="0" err="1"/>
              <a:t>osiguranja</a:t>
            </a:r>
            <a:r>
              <a:rPr lang="en-GB" dirty="0"/>
              <a:t>) – </a:t>
            </a:r>
            <a:r>
              <a:rPr lang="en-GB" dirty="0" err="1"/>
              <a:t>odnos</a:t>
            </a:r>
            <a:r>
              <a:rPr lang="en-GB" dirty="0"/>
              <a:t> </a:t>
            </a:r>
            <a:r>
              <a:rPr lang="en-GB" dirty="0" err="1"/>
              <a:t>godišnje</a:t>
            </a:r>
            <a:r>
              <a:rPr lang="en-GB" dirty="0"/>
              <a:t> </a:t>
            </a:r>
            <a:r>
              <a:rPr lang="en-GB" dirty="0" err="1"/>
              <a:t>premije</a:t>
            </a:r>
            <a:r>
              <a:rPr lang="en-GB" dirty="0"/>
              <a:t> </a:t>
            </a:r>
            <a:r>
              <a:rPr lang="en-GB" dirty="0" err="1"/>
              <a:t>životnog</a:t>
            </a:r>
            <a:r>
              <a:rPr lang="en-GB" dirty="0"/>
              <a:t> </a:t>
            </a:r>
            <a:r>
              <a:rPr lang="en-GB" dirty="0" err="1"/>
              <a:t>osiguranja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veličine</a:t>
            </a:r>
            <a:r>
              <a:rPr lang="en-GB" dirty="0"/>
              <a:t> </a:t>
            </a:r>
            <a:r>
              <a:rPr lang="en-GB" dirty="0" err="1"/>
              <a:t>populacije</a:t>
            </a:r>
            <a:r>
              <a:rPr lang="en-GB" dirty="0"/>
              <a:t> </a:t>
            </a:r>
            <a:r>
              <a:rPr lang="en-GB" dirty="0" err="1"/>
              <a:t>zemlje</a:t>
            </a:r>
            <a:r>
              <a:rPr lang="sr-Latn-RS" dirty="0"/>
              <a:t> </a:t>
            </a:r>
            <a:endParaRPr lang="en-GB" dirty="0"/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sr-Latn-RS" dirty="0"/>
              <a:t>Life insurance penetration rate</a:t>
            </a:r>
            <a:r>
              <a:rPr lang="en-GB" dirty="0"/>
              <a:t> (</a:t>
            </a:r>
            <a:r>
              <a:rPr lang="en-GB" dirty="0" err="1"/>
              <a:t>Stopa</a:t>
            </a:r>
            <a:r>
              <a:rPr lang="en-GB" dirty="0"/>
              <a:t> </a:t>
            </a:r>
            <a:r>
              <a:rPr lang="en-GB" dirty="0" err="1"/>
              <a:t>penetracije</a:t>
            </a:r>
            <a:r>
              <a:rPr lang="en-GB" dirty="0"/>
              <a:t> </a:t>
            </a:r>
            <a:r>
              <a:rPr lang="en-GB" dirty="0" err="1"/>
              <a:t>životnog</a:t>
            </a:r>
            <a:r>
              <a:rPr lang="en-GB" dirty="0"/>
              <a:t> </a:t>
            </a:r>
            <a:r>
              <a:rPr lang="en-GB" dirty="0" err="1"/>
              <a:t>osiguranja</a:t>
            </a:r>
            <a:r>
              <a:rPr lang="en-GB" dirty="0"/>
              <a:t>) – </a:t>
            </a:r>
            <a:r>
              <a:rPr lang="en-GB" dirty="0" err="1"/>
              <a:t>odnos</a:t>
            </a:r>
            <a:r>
              <a:rPr lang="en-GB" dirty="0"/>
              <a:t> </a:t>
            </a:r>
            <a:r>
              <a:rPr lang="en-GB" dirty="0" err="1"/>
              <a:t>godišnje</a:t>
            </a:r>
            <a:r>
              <a:rPr lang="en-GB" dirty="0"/>
              <a:t> </a:t>
            </a:r>
            <a:r>
              <a:rPr lang="en-GB" dirty="0" err="1"/>
              <a:t>premije</a:t>
            </a:r>
            <a:r>
              <a:rPr lang="en-GB" dirty="0"/>
              <a:t> </a:t>
            </a:r>
            <a:r>
              <a:rPr lang="en-GB" dirty="0" err="1"/>
              <a:t>životnog</a:t>
            </a:r>
            <a:r>
              <a:rPr lang="en-GB" dirty="0"/>
              <a:t> </a:t>
            </a:r>
            <a:r>
              <a:rPr lang="en-GB" dirty="0" err="1"/>
              <a:t>osiguranja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BDP-a</a:t>
            </a:r>
          </a:p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Indikatori</a:t>
            </a:r>
            <a:r>
              <a:rPr lang="en-GB" dirty="0"/>
              <a:t> </a:t>
            </a:r>
            <a:r>
              <a:rPr lang="en-GB" dirty="0" err="1"/>
              <a:t>tražnje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životnim</a:t>
            </a:r>
            <a:r>
              <a:rPr lang="en-GB" dirty="0"/>
              <a:t> </a:t>
            </a:r>
            <a:r>
              <a:rPr lang="en-GB" dirty="0" err="1"/>
              <a:t>osiguranjem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0112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6" y="102773"/>
            <a:ext cx="8615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/>
              <a:t>Eksplanatorne</a:t>
            </a:r>
            <a:r>
              <a:rPr lang="en-GB" sz="3600" b="1" dirty="0"/>
              <a:t> </a:t>
            </a:r>
            <a:r>
              <a:rPr lang="en-GB" sz="3600" b="1" dirty="0" err="1"/>
              <a:t>varijable</a:t>
            </a:r>
            <a:r>
              <a:rPr lang="en-GB" sz="3600" b="1" dirty="0"/>
              <a:t> u </a:t>
            </a:r>
            <a:r>
              <a:rPr lang="en-GB" sz="3600" b="1" dirty="0" err="1"/>
              <a:t>modelima</a:t>
            </a:r>
            <a:r>
              <a:rPr lang="en-GB" sz="3600" b="1" dirty="0"/>
              <a:t> </a:t>
            </a:r>
            <a:r>
              <a:rPr lang="en-GB" sz="3600" b="1" dirty="0" err="1"/>
              <a:t>tražnje</a:t>
            </a:r>
            <a:r>
              <a:rPr lang="en-GB" sz="3600" b="1" dirty="0"/>
              <a:t> </a:t>
            </a:r>
            <a:r>
              <a:rPr lang="en-GB" sz="3600" b="1" dirty="0" err="1">
                <a:solidFill>
                  <a:srgbClr val="3F3F3F"/>
                </a:solidFill>
              </a:rPr>
              <a:t>za</a:t>
            </a:r>
            <a:r>
              <a:rPr lang="en-GB" sz="3600" b="1" dirty="0"/>
              <a:t> </a:t>
            </a:r>
            <a:r>
              <a:rPr lang="en-GB" sz="3600" b="1" dirty="0" err="1"/>
              <a:t>životnim</a:t>
            </a:r>
            <a:r>
              <a:rPr lang="en-GB" sz="3600" b="1" dirty="0"/>
              <a:t> </a:t>
            </a:r>
            <a:r>
              <a:rPr lang="en-GB" sz="3600" b="1" dirty="0" err="1"/>
              <a:t>osiguranjem</a:t>
            </a:r>
            <a:endParaRPr lang="sr-Latn-R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330038"/>
              </p:ext>
            </p:extLst>
          </p:nvPr>
        </p:nvGraphicFramePr>
        <p:xfrm>
          <a:off x="536710" y="1477854"/>
          <a:ext cx="7900214" cy="3514630"/>
        </p:xfrm>
        <a:graphic>
          <a:graphicData uri="http://schemas.openxmlformats.org/drawingml/2006/table">
            <a:tbl>
              <a:tblPr>
                <a:tableStyleId>{1B0E83A8-527D-428E-9A66-917F744B4670}</a:tableStyleId>
              </a:tblPr>
              <a:tblGrid>
                <a:gridCol w="2520819">
                  <a:extLst>
                    <a:ext uri="{9D8B030D-6E8A-4147-A177-3AD203B41FA5}">
                      <a16:colId xmlns:a16="http://schemas.microsoft.com/office/drawing/2014/main" val="905537737"/>
                    </a:ext>
                  </a:extLst>
                </a:gridCol>
                <a:gridCol w="2937754">
                  <a:extLst>
                    <a:ext uri="{9D8B030D-6E8A-4147-A177-3AD203B41FA5}">
                      <a16:colId xmlns:a16="http://schemas.microsoft.com/office/drawing/2014/main" val="249879803"/>
                    </a:ext>
                  </a:extLst>
                </a:gridCol>
                <a:gridCol w="2441641">
                  <a:extLst>
                    <a:ext uri="{9D8B030D-6E8A-4147-A177-3AD203B41FA5}">
                      <a16:colId xmlns:a16="http://schemas.microsoft.com/office/drawing/2014/main" val="2888648565"/>
                    </a:ext>
                  </a:extLst>
                </a:gridCol>
              </a:tblGrid>
              <a:tr h="42543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u="none" strike="noStrike" dirty="0" err="1">
                          <a:effectLst/>
                        </a:rPr>
                        <a:t>Ekonomske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Socio-</a:t>
                      </a:r>
                      <a:r>
                        <a:rPr lang="en-GB" sz="1400" b="1" u="none" strike="noStrike" dirty="0" err="1">
                          <a:effectLst/>
                        </a:rPr>
                        <a:t>demografske</a:t>
                      </a:r>
                      <a:r>
                        <a:rPr lang="en-GB" sz="1400" b="1" u="none" strike="noStrike" baseline="0" dirty="0">
                          <a:effectLst/>
                        </a:rPr>
                        <a:t>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Institucionalne</a:t>
                      </a:r>
                      <a:endParaRPr lang="en-GB"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8918671"/>
                  </a:ext>
                </a:extLst>
              </a:tr>
              <a:tr h="279469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BDP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u="none" strike="noStrike" dirty="0" err="1">
                          <a:effectLst/>
                        </a:rPr>
                        <a:t>Udeo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stanovništa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mlađeg</a:t>
                      </a:r>
                      <a:r>
                        <a:rPr lang="en-GB" sz="1400" u="none" strike="noStrike" dirty="0">
                          <a:effectLst/>
                        </a:rPr>
                        <a:t> od 15 </a:t>
                      </a:r>
                      <a:r>
                        <a:rPr lang="en-GB" sz="1400" u="none" strike="noStrike" dirty="0" err="1">
                          <a:effectLst/>
                        </a:rPr>
                        <a:t>godina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Indeks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vladavine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prava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0765362"/>
                  </a:ext>
                </a:extLst>
              </a:tr>
              <a:tr h="279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Inflacija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Udeo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stanovništa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starijeg</a:t>
                      </a:r>
                      <a:r>
                        <a:rPr lang="en-GB" sz="1400" u="none" strike="noStrike" dirty="0">
                          <a:effectLst/>
                        </a:rPr>
                        <a:t> od 64 </a:t>
                      </a:r>
                      <a:r>
                        <a:rPr lang="en-GB" sz="1400" u="none" strike="noStrike" dirty="0" err="1">
                          <a:effectLst/>
                        </a:rPr>
                        <a:t>godina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Indeks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efikasnosti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javne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uprave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5595692"/>
                  </a:ext>
                </a:extLst>
              </a:tr>
              <a:tr h="279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Dohodak</a:t>
                      </a:r>
                      <a:r>
                        <a:rPr lang="en-GB" sz="1400" u="none" strike="noStrike" dirty="0">
                          <a:effectLst/>
                        </a:rPr>
                        <a:t> per capita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Udeo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radno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sposobnog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stanovništva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Indeks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političke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stabilnosti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442568"/>
                  </a:ext>
                </a:extLst>
              </a:tr>
              <a:tr h="279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Kamatna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stopa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Udeo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upisanih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VŠU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Indeks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percepcije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korupcije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8780588"/>
                  </a:ext>
                </a:extLst>
              </a:tr>
              <a:tr h="279469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Stopa</a:t>
                      </a:r>
                      <a:r>
                        <a:rPr lang="en-GB" sz="14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nezaposlenosti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Očekivana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dužina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trajanja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života</a:t>
                      </a:r>
                      <a:endParaRPr lang="en-GB" sz="1400" dirty="0"/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Trošak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započinjanja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biznisa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684322"/>
                  </a:ext>
                </a:extLst>
              </a:tr>
              <a:tr h="279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Izdaci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vlade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Nivo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obrazovanja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Indeks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ekonomskih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sloboda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4248546"/>
                  </a:ext>
                </a:extLst>
              </a:tr>
              <a:tr h="279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Izdaci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za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socijalnu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zaštitu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Stepen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urbanizacije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Efikasnost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vlade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3950979"/>
                  </a:ext>
                </a:extLst>
              </a:tr>
              <a:tr h="279469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Finansijska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razvijenost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zemlje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Populacija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4873773"/>
                  </a:ext>
                </a:extLst>
              </a:tr>
              <a:tr h="279469"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Human development index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4090291"/>
                  </a:ext>
                </a:extLst>
              </a:tr>
              <a:tr h="279469"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Stopa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kriminala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4593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66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561e67ab9_0_15"/>
          <p:cNvSpPr txBox="1">
            <a:spLocks noGrp="1"/>
          </p:cNvSpPr>
          <p:nvPr>
            <p:ph type="title"/>
          </p:nvPr>
        </p:nvSpPr>
        <p:spPr>
          <a:xfrm>
            <a:off x="548382" y="131102"/>
            <a:ext cx="7756200" cy="105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err="1">
                <a:solidFill>
                  <a:schemeClr val="tx1"/>
                </a:solidFill>
              </a:rPr>
              <a:t>Signifikantnost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smer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uticaja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eksplanatornih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varijabli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endParaRPr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665804"/>
              </p:ext>
            </p:extLst>
          </p:nvPr>
        </p:nvGraphicFramePr>
        <p:xfrm>
          <a:off x="548382" y="1324733"/>
          <a:ext cx="7977053" cy="4107880"/>
        </p:xfrm>
        <a:graphic>
          <a:graphicData uri="http://schemas.openxmlformats.org/drawingml/2006/table">
            <a:tbl>
              <a:tblPr firstRow="1" firstCol="1" bandRow="1">
                <a:tableStyleId>{1B0E83A8-527D-428E-9A66-917F744B4670}</a:tableStyleId>
              </a:tblPr>
              <a:tblGrid>
                <a:gridCol w="2354563">
                  <a:extLst>
                    <a:ext uri="{9D8B030D-6E8A-4147-A177-3AD203B41FA5}">
                      <a16:colId xmlns:a16="http://schemas.microsoft.com/office/drawing/2014/main" val="253002703"/>
                    </a:ext>
                  </a:extLst>
                </a:gridCol>
                <a:gridCol w="1436859">
                  <a:extLst>
                    <a:ext uri="{9D8B030D-6E8A-4147-A177-3AD203B41FA5}">
                      <a16:colId xmlns:a16="http://schemas.microsoft.com/office/drawing/2014/main" val="3235947354"/>
                    </a:ext>
                  </a:extLst>
                </a:gridCol>
                <a:gridCol w="1419009">
                  <a:extLst>
                    <a:ext uri="{9D8B030D-6E8A-4147-A177-3AD203B41FA5}">
                      <a16:colId xmlns:a16="http://schemas.microsoft.com/office/drawing/2014/main" val="3683680685"/>
                    </a:ext>
                  </a:extLst>
                </a:gridCol>
                <a:gridCol w="1419010">
                  <a:extLst>
                    <a:ext uri="{9D8B030D-6E8A-4147-A177-3AD203B41FA5}">
                      <a16:colId xmlns:a16="http://schemas.microsoft.com/office/drawing/2014/main" val="3151095340"/>
                    </a:ext>
                  </a:extLst>
                </a:gridCol>
                <a:gridCol w="1347612">
                  <a:extLst>
                    <a:ext uri="{9D8B030D-6E8A-4147-A177-3AD203B41FA5}">
                      <a16:colId xmlns:a16="http://schemas.microsoft.com/office/drawing/2014/main" val="3604925836"/>
                    </a:ext>
                  </a:extLst>
                </a:gridCol>
              </a:tblGrid>
              <a:tr h="340068">
                <a:tc rowSpan="2"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Varijabla</a:t>
                      </a:r>
                      <a:endParaRPr lang="en-GB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effectLst/>
                        </a:rPr>
                        <a:t>Potvrđen</a:t>
                      </a:r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</a:rPr>
                        <a:t>uticaj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effectLst/>
                        </a:rPr>
                        <a:t>Nije</a:t>
                      </a:r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</a:rPr>
                        <a:t>potvrđen</a:t>
                      </a:r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</a:rPr>
                        <a:t>uticaj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u="none" strike="noStrike" dirty="0" err="1">
                          <a:effectLst/>
                        </a:rPr>
                        <a:t>Ukupno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154107"/>
                  </a:ext>
                </a:extLst>
              </a:tr>
              <a:tr h="340068"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err="1">
                          <a:effectLst/>
                        </a:rPr>
                        <a:t>Pozitivan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err="1">
                          <a:effectLst/>
                        </a:rPr>
                        <a:t>Negativan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706066"/>
                  </a:ext>
                </a:extLst>
              </a:tr>
              <a:tr h="42516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BDP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716047"/>
                  </a:ext>
                </a:extLst>
              </a:tr>
              <a:tr h="31944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Inflacija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310571"/>
                  </a:ext>
                </a:extLst>
              </a:tr>
              <a:tr h="48384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Stopa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nezaposlenosti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763197"/>
                  </a:ext>
                </a:extLst>
              </a:tr>
              <a:tr h="42516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Finansijska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razvijenost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003004"/>
                  </a:ext>
                </a:extLst>
              </a:tr>
              <a:tr h="64513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Očekivana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dužina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trajanja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života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953973"/>
                  </a:ext>
                </a:extLst>
              </a:tr>
              <a:tr h="64513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Udeo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upisanih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</a:t>
                      </a:r>
                      <a:r>
                        <a:rPr lang="en-GB" sz="14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VŠU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87064"/>
                  </a:ext>
                </a:extLst>
              </a:tr>
              <a:tr h="48384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Indeks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političke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stabilnost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67%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33%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838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407055"/>
      </p:ext>
    </p:extLst>
  </p:cSld>
  <p:clrMapOvr>
    <a:masterClrMapping/>
  </p:clrMapOvr>
</p:sld>
</file>

<file path=ppt/theme/theme1.xml><?xml version="1.0" encoding="utf-8"?>
<a:theme xmlns:a="http://schemas.openxmlformats.org/drawingml/2006/main" name="GW General">
  <a:themeElements>
    <a:clrScheme name="Hardcover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1511</Words>
  <Application>Microsoft Office PowerPoint</Application>
  <PresentationFormat>On-screen Show (4:3)</PresentationFormat>
  <Paragraphs>501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Book Antiqua</vt:lpstr>
      <vt:lpstr>Calibri</vt:lpstr>
      <vt:lpstr>Noto Sans Symbols</vt:lpstr>
      <vt:lpstr>Cambria Math</vt:lpstr>
      <vt:lpstr>Arial</vt:lpstr>
      <vt:lpstr>Times New Roman</vt:lpstr>
      <vt:lpstr>GW General</vt:lpstr>
      <vt:lpstr>ANALIZA TRAŽNJE ZA ŽIVOTNIM OSIGURANJEM U ZEMLJAMA JUGOISTOČNE EVROPE</vt:lpstr>
      <vt:lpstr>Struktura rada</vt:lpstr>
      <vt:lpstr>Metodološki pristupi analizi tražnje za životnim osiguranjem</vt:lpstr>
      <vt:lpstr>Metodološki pristupi analizi tražnje za životnim osiguranjem</vt:lpstr>
      <vt:lpstr>Predmet i cilj istraživanja</vt:lpstr>
      <vt:lpstr>Pregled literature</vt:lpstr>
      <vt:lpstr>Indikatori tražnje za životnim osiguranjem</vt:lpstr>
      <vt:lpstr>PowerPoint Presentation</vt:lpstr>
      <vt:lpstr>Signifikantnost i smer uticaja eksplanatornih varijabli </vt:lpstr>
      <vt:lpstr>Uzorak i izvori podataka</vt:lpstr>
      <vt:lpstr>Podaci – Deskriptivna statistika</vt:lpstr>
      <vt:lpstr>Model 1</vt:lpstr>
      <vt:lpstr>Model 2</vt:lpstr>
      <vt:lpstr>Rezultati</vt:lpstr>
      <vt:lpstr>Rezultati</vt:lpstr>
      <vt:lpstr>Rezultati</vt:lpstr>
      <vt:lpstr>Rezultati</vt:lpstr>
      <vt:lpstr>Rezultati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DEO 5  PONAŠANJE PREDUZEĆA I INDUSTRIJSKA ORGANIZACIJA  POGLAVLJE 13 TROŠKOVI PROIZVODNJE</dc:title>
  <dc:creator>Немања Недовић</dc:creator>
  <cp:lastModifiedBy>38164</cp:lastModifiedBy>
  <cp:revision>170</cp:revision>
  <dcterms:created xsi:type="dcterms:W3CDTF">2020-04-25T10:29:01Z</dcterms:created>
  <dcterms:modified xsi:type="dcterms:W3CDTF">2023-06-03T07:40:49Z</dcterms:modified>
</cp:coreProperties>
</file>