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48" r:id="rId1"/>
  </p:sldMasterIdLst>
  <p:notesMasterIdLst>
    <p:notesMasterId r:id="rId12"/>
  </p:notesMasterIdLst>
  <p:handoutMasterIdLst>
    <p:handoutMasterId r:id="rId16"/>
  </p:handoutMasterIdLst>
  <p:sldIdLst>
    <p:sldId id="256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281" r:id="rId11"/>
    <p:sldId id="311" r:id="rId13"/>
    <p:sldId id="312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17"/>
    <a:srgbClr val="F8E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3" autoAdjust="0"/>
    <p:restoredTop sz="94598" autoAdjust="0"/>
  </p:normalViewPr>
  <p:slideViewPr>
    <p:cSldViewPr snapToGrid="0">
      <p:cViewPr>
        <p:scale>
          <a:sx n="60" d="100"/>
          <a:sy n="60" d="100"/>
        </p:scale>
        <p:origin x="-1282" y="-49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24"/>
    </p:cViewPr>
  </p:sorterViewPr>
  <p:notesViewPr>
    <p:cSldViewPr snapToGrid="0">
      <p:cViewPr varScale="1">
        <p:scale>
          <a:sx n="51" d="100"/>
          <a:sy n="51" d="100"/>
        </p:scale>
        <p:origin x="-274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415F-6970-4DE4-93F1-94FEF07D0F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6D6D-E986-427F-AD9C-4E9408DDBE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E6E5-5A19-4AE7-8D4E-049C5315C9A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8204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580F-E35D-42E1-AF82-E41CC201EA9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Insert subtitle here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2536"/>
            <a:ext cx="5094288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2536"/>
            <a:ext cx="5094288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  <a:endParaRPr lang="en-US" dirty="0"/>
          </a:p>
        </p:txBody>
      </p:sp>
      <p:sp>
        <p:nvSpPr>
          <p:cNvPr id="17" name="Content Placeholder 10"/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US" dirty="0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2536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2536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  <a:endParaRPr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2536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  <a:endParaRPr lang="en-US" dirty="0"/>
          </a:p>
        </p:txBody>
      </p:sp>
      <p:sp>
        <p:nvSpPr>
          <p:cNvPr id="16" name="Content Placeholder 10"/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2"/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  <a:endParaRPr lang="en-US" dirty="0"/>
          </a:p>
        </p:txBody>
      </p:sp>
      <p:sp>
        <p:nvSpPr>
          <p:cNvPr id="53" name="Picture Placeholder 43"/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  <a:endParaRPr lang="en-US" dirty="0"/>
          </a:p>
        </p:txBody>
      </p:sp>
      <p:sp>
        <p:nvSpPr>
          <p:cNvPr id="57" name="Picture Placeholder 55"/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  <a:endParaRPr lang="en-US" dirty="0"/>
          </a:p>
        </p:txBody>
      </p:sp>
      <p:sp>
        <p:nvSpPr>
          <p:cNvPr id="54" name="Picture Placeholder 45"/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  <a:endParaRPr lang="en-US" dirty="0"/>
          </a:p>
        </p:txBody>
      </p:sp>
      <p:sp>
        <p:nvSpPr>
          <p:cNvPr id="29" name="Content Placeholder 14"/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US" dirty="0"/>
          </a:p>
        </p:txBody>
      </p:sp>
      <p:sp>
        <p:nvSpPr>
          <p:cNvPr id="35" name="Date Placeholder 6"/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/>
          </a:p>
        </p:txBody>
      </p:sp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DE330D17-32E5-404A-9262-6A998ABC087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  <a:endParaRPr lang="en-US" dirty="0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  <a:endParaRPr lang="en-US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US" dirty="0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A53D7EE4-1EDB-42FD-B6B7-A82C9F31F0F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/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Subtitle 11"/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0" name="Picture Placeholder 28"/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ClICK</a:t>
            </a:r>
            <a:r>
              <a:rPr lang="en-US" dirty="0"/>
              <a:t> TO ADD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  <a:endParaRPr lang="en-US" dirty="0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US" dirty="0"/>
          </a:p>
        </p:txBody>
      </p:sp>
      <p:sp>
        <p:nvSpPr>
          <p:cNvPr id="20" name="Date Placeholder 8"/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/>
          </a:p>
        </p:txBody>
      </p:sp>
      <p:sp>
        <p:nvSpPr>
          <p:cNvPr id="2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ClICK</a:t>
            </a:r>
            <a:r>
              <a:rPr lang="en-US" dirty="0"/>
              <a:t> TO ADD 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 text here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Insert subtitle here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2/11/20XX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2AE2B76-F97F-4BE2-8670-72276A5F21A5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45416" y="2344738"/>
            <a:ext cx="2282825" cy="2282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49248" y="2344738"/>
            <a:ext cx="2282825" cy="2282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56280" y="2344738"/>
            <a:ext cx="2282825" cy="2282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62844" y="2344738"/>
            <a:ext cx="2282825" cy="2282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US" dirty="0"/>
          </a:p>
        </p:txBody>
      </p:sp>
      <p:sp>
        <p:nvSpPr>
          <p:cNvPr id="13" name="Date Placeholder 8"/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42241" y="4754639"/>
            <a:ext cx="228600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pc="2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2241" y="5019383"/>
            <a:ext cx="228600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546073" y="4754639"/>
            <a:ext cx="228600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pc="2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546073" y="5019383"/>
            <a:ext cx="228600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356280" y="4754639"/>
            <a:ext cx="228600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pc="2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356280" y="5019383"/>
            <a:ext cx="228600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62844" y="4754639"/>
            <a:ext cx="228600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pc="2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9162844" y="5019383"/>
            <a:ext cx="228600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89717" y="4671589"/>
            <a:ext cx="3929204" cy="1699002"/>
          </a:xfrm>
        </p:spPr>
        <p:txBody>
          <a:bodyPr>
            <a:noAutofit/>
          </a:bodyPr>
          <a:lstStyle/>
          <a:p>
            <a:pPr algn="ctr"/>
            <a:r>
              <a:rPr lang="bs-Latn-B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Nataša Tešić</a:t>
            </a:r>
            <a:endParaRPr lang="bs-Latn-BA" sz="20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s-Latn-B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bs-Latn-B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 Milica Kočović De Santo</a:t>
            </a:r>
            <a:endParaRPr lang="bs-Latn-BA" sz="20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s-Latn-B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bs-Latn-B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 Katica Radosavljević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1"/>
          <a:srcRect l="10520" r="10520"/>
          <a:stretch>
            <a:fillRect/>
          </a:stretch>
        </p:blipFill>
        <p:spPr>
          <a:xfrm>
            <a:off x="4418092" y="0"/>
            <a:ext cx="7773908" cy="6858000"/>
          </a:xfrm>
          <a:prstGeom prst="rect">
            <a:avLst/>
          </a:prstGeom>
        </p:spPr>
      </p:pic>
      <p:sp>
        <p:nvSpPr>
          <p:cNvPr id="9" name="Title 1"/>
          <p:cNvSpPr txBox="1"/>
          <p:nvPr/>
        </p:nvSpPr>
        <p:spPr>
          <a:xfrm>
            <a:off x="4255130" y="2762931"/>
            <a:ext cx="8498186" cy="1892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5000" b="1" dirty="0" smtClean="0">
                <a:solidFill>
                  <a:srgbClr val="F8EB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Zeleno osiguranje kao odgovor na klimatske promjene</a:t>
            </a:r>
            <a:endParaRPr lang="bs-Latn-BA" sz="5000" b="1" dirty="0" smtClean="0">
              <a:solidFill>
                <a:srgbClr val="F8EB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76" y="905360"/>
            <a:ext cx="4164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 MEĐUNARODNI SIMPOZIJUM</a:t>
            </a:r>
            <a:endParaRPr lang="bs-Latn-BA" dirty="0" smtClean="0">
              <a:solidFill>
                <a:schemeClr val="tx2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s-Latn-BA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TRŽIŠTE OSIGURANJA U SUOČAVANJU SA KRIZOM – MOGUĆNOSTI I OGRANIČENJA</a:t>
            </a:r>
            <a:r>
              <a:rPr lang="bs-Latn-BA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s-Latn-BA" dirty="0" smtClean="0">
              <a:solidFill>
                <a:schemeClr val="tx2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s-Latn-BA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Zlatibor, 1-4. jun 2023.</a:t>
            </a:r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5604846" y="733019"/>
            <a:ext cx="5922279" cy="12729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Veliki</a:t>
            </a:r>
            <a:r>
              <a:rPr lang="en-US" sz="26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projekti</a:t>
            </a:r>
            <a:r>
              <a:rPr lang="en-US" sz="26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6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en-US" sz="26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zelenog</a:t>
            </a:r>
            <a:r>
              <a:rPr lang="en-US" sz="26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osiguranja</a:t>
            </a:r>
            <a:r>
              <a:rPr lang="en-US" sz="26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s-Latn-BA" sz="26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/2</a:t>
            </a:r>
            <a:r>
              <a:rPr lang="en-US" sz="26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4"/>
          <p:cNvSpPr>
            <a:spLocks noGrp="1"/>
          </p:cNvSpPr>
          <p:nvPr>
            <p:ph idx="1"/>
          </p:nvPr>
        </p:nvSpPr>
        <p:spPr>
          <a:xfrm>
            <a:off x="5103628" y="1531086"/>
            <a:ext cx="6479881" cy="4369981"/>
          </a:xfrm>
        </p:spPr>
        <p:txBody>
          <a:bodyPr>
            <a:noAutofit/>
          </a:bodyPr>
          <a:lstStyle/>
          <a:p>
            <a:r>
              <a:rPr lang="vi-VN" sz="2000" b="1" i="1" dirty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Osiguranje masivnog drveta:</a:t>
            </a:r>
            <a:endParaRPr lang="vi-VN" sz="2000" b="1" i="1" dirty="0">
              <a:solidFill>
                <a:srgbClr val="00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Podrška održivosti i inovacijama u građevinskoj </a:t>
            </a:r>
            <a:r>
              <a:rPr lang="vi-V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industriji</a:t>
            </a:r>
            <a:r>
              <a:rPr lang="sr-Cyrl-B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Pokriva rizike povezane sa izgradnjom masivnog drveta, inovativnog građevinskog materijala koji može zamijeniti beton i </a:t>
            </a:r>
            <a:r>
              <a:rPr lang="vi-V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čelik</a:t>
            </a:r>
            <a:r>
              <a:rPr lang="sr-Cyrl-B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Može smanjiti emisiju ugljenika iz izgradnje za 25-40</a:t>
            </a:r>
            <a:r>
              <a:rPr lang="vi-V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sr-Cyrl-B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000" b="1" i="1" dirty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Zurich Forest:</a:t>
            </a:r>
            <a:endParaRPr lang="vi-VN" sz="2000" b="1" i="1" dirty="0">
              <a:solidFill>
                <a:srgbClr val="00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Ulaganje u obnovu i zaštitu prirode u </a:t>
            </a:r>
            <a:r>
              <a:rPr lang="vi-V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Brazilu</a:t>
            </a:r>
            <a:r>
              <a:rPr lang="sr-Cyrl-B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Cilj je da se posadi milion stabala na 700 </a:t>
            </a:r>
            <a:r>
              <a:rPr lang="vi-V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hektara</a:t>
            </a:r>
            <a:r>
              <a:rPr lang="sr-Cyrl-B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Smanjuje emisiju CO2 za 1 milion tona u 8 </a:t>
            </a:r>
            <a:r>
              <a:rPr lang="vi-V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r>
              <a:rPr lang="sr-Cyrl-B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OneDrive\Desktop\PRVI DOKTORANTSKI KOLOKVIJUM\mass timber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14606" cy="25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OneDrive\Desktop\PRVI DOKTORANTSKI KOLOKVIJUM\timber mas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2633"/>
            <a:ext cx="4914605" cy="227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OneDrive\Desktop\PRVI DOKTORANTSKI KOLOKVIJUM\The _Zurich _Forest _Project _planting _a_ million _trees_desk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30549"/>
            <a:ext cx="4914605" cy="22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23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bs-Latn-BA" sz="2300" b="1" dirty="0" smtClean="0">
              <a:solidFill>
                <a:srgbClr val="0032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47953" y="1559418"/>
            <a:ext cx="6005933" cy="3774464"/>
          </a:xfrm>
        </p:spPr>
        <p:txBody>
          <a:bodyPr>
            <a:no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Zeleno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osiguranje je važan instrument za promociju održivosti i borbe protiv klimatskih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promjena</a:t>
            </a: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Zeleno osiguranje podstiče održive prakse i otvara nove poslovne mogućnosti za osiguravajuće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kompanije</a:t>
            </a: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Zeleno osiguranje se suočava sa izazovima u zemljama u razvoju, gdje je potrebno povećati ekološku svijest, uspostaviti adekvatnu regulativu i podsticaje, razviti tržište osiguranja i poboljšati saradnju između relevantnih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aktera</a:t>
            </a: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13" descr="A person walking along a bridge in a forest 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screen"/>
          <a:srcRect l="31040" r="31040"/>
          <a:stretch>
            <a:fillRect/>
          </a:stretch>
        </p:blipFill>
        <p:spPr>
          <a:xfrm>
            <a:off x="0" y="0"/>
            <a:ext cx="487679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10782299" cy="1100621"/>
          </a:xfrm>
        </p:spPr>
        <p:txBody>
          <a:bodyPr/>
          <a:lstStyle/>
          <a:p>
            <a:r>
              <a:rPr lang="bs-Latn-BA" dirty="0" smtClean="0"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bs-Latn-B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4" y="5533242"/>
            <a:ext cx="9972675" cy="543505"/>
          </a:xfrm>
        </p:spPr>
        <p:txBody>
          <a:bodyPr/>
          <a:lstStyle/>
          <a:p>
            <a:r>
              <a:rPr lang="bs-Latn-BA" dirty="0" smtClean="0">
                <a:latin typeface="Arial" panose="020B0604020202020204" pitchFamily="34" charset="0"/>
                <a:cs typeface="Arial" panose="020B0604020202020204" pitchFamily="34" charset="0"/>
              </a:rPr>
              <a:t>Nataša Tešić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bs-Latn-BA" dirty="0" smtClean="0">
                <a:latin typeface="Arial" panose="020B0604020202020204" pitchFamily="34" charset="0"/>
                <a:cs typeface="Arial" panose="020B0604020202020204" pitchFamily="34" charset="0"/>
              </a:rPr>
              <a:t>natasa.tesic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@fpe.ues.rs.ba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| http://www.fpe.ues.rs.ba/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Placeholder 10" descr="Moss and mushrooms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146800" y="727075"/>
            <a:ext cx="5245100" cy="30702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382" y="6356350"/>
            <a:ext cx="6908161" cy="365125"/>
          </a:xfrm>
        </p:spPr>
        <p:txBody>
          <a:bodyPr/>
          <a:lstStyle/>
          <a:p>
            <a:r>
              <a:rPr lang="bs-Latn-BA" sz="1800" b="1" dirty="0">
                <a:solidFill>
                  <a:srgbClr val="F8EB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Zeleno osiguranje kao odgovor na klimatske promjene</a:t>
            </a:r>
            <a:endParaRPr lang="en-US" sz="1800" b="1" dirty="0">
              <a:solidFill>
                <a:srgbClr val="F8EB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2" b="1059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 algn="ctr"/>
            <a:r>
              <a:rPr lang="bs-Latn-BA" sz="23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Definicija zelenog osiguranja i njegova uloga u kontekstu klimatskih promjena</a:t>
            </a:r>
            <a:endParaRPr lang="bs-Latn-BA" sz="2300" b="1" dirty="0" smtClean="0">
              <a:solidFill>
                <a:srgbClr val="0032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6943" y="2178865"/>
            <a:ext cx="6005933" cy="3774464"/>
          </a:xfrm>
        </p:spPr>
        <p:txBody>
          <a:bodyPr>
            <a:no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bs-Latn-BA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Definicija:</a:t>
            </a: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Zeleno osiguranje pokriva rizike povezane sa ekološkim i održivim projektima.</a:t>
            </a:r>
            <a:endParaRPr lang="bs-Latn-B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bs-Latn-BA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Značaj:</a:t>
            </a:r>
            <a:endParaRPr lang="bs-Latn-B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Pruža finansijsku zaštitu za projekte usmjerene na smanjenje emisije stakleničkih gasova i prilagođavanje na klimatske promjene.</a:t>
            </a:r>
            <a:endParaRPr lang="bs-Latn-B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Može podstaći prelazak na zeleniju ekonomiju kroz niže premije za ekološki prihvatljive projekte.</a:t>
            </a:r>
            <a:endParaRPr lang="bs-Latn-B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C:\Users\User\OneDrive\Desktop\PRVI DOKTORANTSKI KOLOKVIJUM\Global-Warming-Climate-Change-Earth-on-Fire-scale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58"/>
            <a:ext cx="5216362" cy="687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1791" y="1647731"/>
            <a:ext cx="6005933" cy="4260333"/>
          </a:xfrm>
        </p:spPr>
        <p:txBody>
          <a:bodyPr/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Sektor osiguranja: ključna uloga i izazovi u prilagođavanju na klimatske promjene i zaštiti prirodnog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kapitala</a:t>
            </a: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Povećani rizici: ekstremni vremenski događaji, gubitak prirode i biodiverziteta, porast premija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osiguranja</a:t>
            </a: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Potreba za prilagođavanjem: novi modeli procjene rizika, integracija klimatskih i ekoloških faktora, podrška održivim ekonomskim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modelima</a:t>
            </a: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 algn="ctr"/>
            <a:r>
              <a:rPr lang="bs-Latn-BA" sz="23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Klimatske promjene i osiguranje</a:t>
            </a:r>
            <a:endParaRPr lang="bs-Latn-BA" sz="2300" b="1" dirty="0" smtClean="0">
              <a:solidFill>
                <a:srgbClr val="0032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" y="3883938"/>
            <a:ext cx="5563285" cy="29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User\OneDrive\Desktop\PRVI DOKTORANTSKI KOLOKVIJUM\climate change and insu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1426" cy="36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796169"/>
          </a:xfrm>
        </p:spPr>
        <p:txBody>
          <a:bodyPr>
            <a:normAutofit/>
          </a:bodyPr>
          <a:lstStyle/>
          <a:p>
            <a:pPr algn="ctr"/>
            <a:r>
              <a:rPr lang="bs-Latn-BA" sz="23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Inovacije kao ključ adaptacije</a:t>
            </a:r>
            <a:endParaRPr lang="bs-Latn-BA" sz="2300" b="1" dirty="0" smtClean="0">
              <a:solidFill>
                <a:srgbClr val="0032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76821" y="1689980"/>
            <a:ext cx="6005933" cy="377446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Prilagođavanje na klimatske promjene: potreba za inovacijama i transformacijama u sektoru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osiguranja</a:t>
            </a:r>
            <a:r>
              <a:rPr lang="bs-Latn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Razvoj novih proizvoda i usluga: odgovor na nove rizike i potrebe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klijenata</a:t>
            </a:r>
            <a:r>
              <a:rPr lang="bs-Latn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Usavršavanje modela za procjenu rizika: korištenje novih tehnologija i podataka za bolje predviđanje i upravljanje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rizicima</a:t>
            </a:r>
            <a:r>
              <a:rPr lang="bs-Latn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Podrška održivim ekonomskim modelima: uloga osiguranja u podsticanju zelenije ekonomije i zaštiti prirodnog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kapitala</a:t>
            </a:r>
            <a:r>
              <a:rPr lang="bs-Latn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OneDrive\Desktop\PRVI DOKTORANTSKI KOLOKVIJUM\1-Tech-Shutterstock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r="286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846" y="754285"/>
            <a:ext cx="5922279" cy="64226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23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Primjeri inovacija u osiguranju</a:t>
            </a:r>
            <a:r>
              <a:rPr lang="en-US" sz="23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(1/2)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300" b="1" dirty="0">
              <a:solidFill>
                <a:srgbClr val="0032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50264" y="1600247"/>
            <a:ext cx="6475775" cy="3774464"/>
          </a:xfrm>
        </p:spPr>
        <p:txBody>
          <a:bodyPr>
            <a:no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Parametarsko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osiguranje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proaktivan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pristup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upravljanju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katastrofama</a:t>
            </a:r>
            <a:r>
              <a:rPr lang="bs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Africa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RiskView</a:t>
            </a:r>
            <a:r>
              <a:rPr lang="bs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Daljinsko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očitavanje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vremenski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radar: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inovacije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osiguranju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poplava</a:t>
            </a:r>
            <a:r>
              <a:rPr lang="bs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visokorezolucijski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LIDAR i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dronov</a:t>
            </a:r>
            <a:r>
              <a:rPr lang="bs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i);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Ograničavanje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finansiranja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poslovnih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modela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zasnovanih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uglju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podsticanje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zelenije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ekonomije</a:t>
            </a:r>
            <a:r>
              <a:rPr lang="bs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Allianz</a:t>
            </a:r>
            <a:r>
              <a:rPr lang="bs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Klimatski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bolje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razumijevanje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kvantifikacija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rizika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klimatskih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promjena</a:t>
            </a:r>
            <a:r>
              <a:rPr lang="bs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CLIMADA</a:t>
            </a:r>
            <a:r>
              <a:rPr lang="bs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OneDrive\Desktop\PRVI DOKTORANTSKI KOLOKVIJUM\suša.jf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4922874" cy="15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OneDrive\Desktop\PRVI DOKTORANTSKI KOLOKVIJUM\ai and insurance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487479"/>
            <a:ext cx="4913350" cy="17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OneDrive\Desktop\PRVI DOKTORANTSKI KOLOKVIJUM\ggreeen insurance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257800"/>
            <a:ext cx="49133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OneDrive\Desktop\PRVI DOKTORANTSKI KOLOKVIJUM\POplave dronovi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94884"/>
            <a:ext cx="4913350" cy="18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04846" y="754285"/>
            <a:ext cx="5922279" cy="64226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23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Primjeri inovacija u osiguranju</a:t>
            </a:r>
            <a:r>
              <a:rPr lang="en-US" sz="23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(2/2</a:t>
            </a:r>
            <a:r>
              <a:rPr lang="en-US" sz="24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300" b="1" dirty="0">
              <a:solidFill>
                <a:srgbClr val="0032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4876799" cy="6858000"/>
          </a:xfrm>
        </p:spPr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5235330" y="1641279"/>
            <a:ext cx="6475775" cy="3774464"/>
          </a:xfrm>
        </p:spPr>
        <p:txBody>
          <a:bodyPr>
            <a:no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Vještačka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inteligencija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mašinsko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učenje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sofisticirani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procjene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rizika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realnom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vremenu</a:t>
            </a:r>
            <a:r>
              <a:rPr lang="bs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Mrež</a:t>
            </a:r>
            <a:r>
              <a:rPr lang="sr-Cyrl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ozelenjavanje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finansijskog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sr-Cyrl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s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NFGS</a:t>
            </a:r>
            <a:r>
              <a:rPr lang="sr-Cyrl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pristup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prognozama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fizičkih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rizika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klime</a:t>
            </a:r>
            <a:r>
              <a:rPr lang="bs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s-Latn-BA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bs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Oasis Loss Modelling Framework: otvorena platforma za modeliranje katastrofa;</a:t>
            </a:r>
            <a:endParaRPr lang="bs-Latn-BA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bs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Risk Data Hub: platforma koja pruža podatke o rizicima širom Evrope.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OneDrive\Desktop\PRVI DOKTORANTSKI KOLOKVIJUM\OASIS LOSS.jf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496740"/>
            <a:ext cx="4913350" cy="17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OneDrive\Desktop\PRVI DOKTORANTSKI KOLOKVIJUM\risk data hub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676399"/>
            <a:ext cx="4913350" cy="18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OneDrive\Desktop\PRVI DOKTORANTSKI KOLOKVIJUM\masinsko ucenje 1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238750"/>
            <a:ext cx="49228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OneDrive\Desktop\PRVI DOKTORANTSKI KOLOKVIJUM\NFGS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228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3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Zeleno</a:t>
            </a:r>
            <a:r>
              <a:rPr lang="en-US" sz="23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osiguranje</a:t>
            </a:r>
            <a:r>
              <a:rPr lang="en-US" sz="23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novi</a:t>
            </a:r>
            <a:r>
              <a:rPr lang="en-US" sz="23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pravac</a:t>
            </a:r>
            <a:r>
              <a:rPr lang="en-US" sz="23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3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osiguranju</a:t>
            </a:r>
            <a:r>
              <a:rPr lang="en-US" sz="23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3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promjenljivom</a:t>
            </a:r>
            <a:r>
              <a:rPr lang="en-US" sz="23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svijetu</a:t>
            </a:r>
            <a:br>
              <a:rPr lang="en-US" sz="23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300" dirty="0">
              <a:solidFill>
                <a:srgbClr val="0032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Zeleno osiguranje: koncept koji kombinuje osiguravajuće usluge sa održivim i ekološki odgovornim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praksama</a:t>
            </a: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Izazovi zelenog osiguranja: definisanje i standardizacija koncepta, ocjenjivanje rizika i određivanje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premija</a:t>
            </a: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Prednosti zelenog osiguranja: proaktivan pristup u smanjenju rizika od klimatskih promjena, promovisanje održivih praksi i zaštita životne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sredine</a:t>
            </a: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User\OneDrive\Desktop\PRVI DOKTORANTSKI KOLOKVIJUM\greeeeeen.jf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9712" cy="22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OneDrive\Desktop\PRVI DOKTORANTSKI KOLOKVIJUM\hand greeen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1572"/>
            <a:ext cx="4869711" cy="236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OneDrive\Desktop\PRVI DOKTORANTSKI KOLOKVIJUM\gren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" y="4572000"/>
            <a:ext cx="4854763" cy="230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5421" y="1772078"/>
            <a:ext cx="6005933" cy="3774464"/>
          </a:xfrm>
        </p:spPr>
        <p:txBody>
          <a:bodyPr>
            <a:no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200" b="1" i="1" dirty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Zelena osiguranja za motorna vozila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: podstiču vožnju hibridnih vozila i manjeg broja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kilometara</a:t>
            </a: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200" b="1" i="1" dirty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Zelena osiguranja za domove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: nude popuste za domove sa LEED sertifikatom i eko-prijateljskim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materijalima</a:t>
            </a: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200" b="1" i="1" dirty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Zelena osiguranja za preduzeća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: pokrivaju troškove ugradnje “zelenih” sistema i materijala i obustavljaju finansiranje poslovnih modela zasnovanih na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uglju</a:t>
            </a:r>
            <a:r>
              <a:rPr lang="bs-Latn-B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Autofit/>
          </a:bodyPr>
          <a:lstStyle/>
          <a:p>
            <a:pPr algn="ctr"/>
            <a:r>
              <a:rPr lang="bs-Latn-BA" sz="23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Primjeri zelenog osiguranja</a:t>
            </a:r>
            <a:br>
              <a:rPr lang="en-US" sz="23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300" dirty="0">
              <a:solidFill>
                <a:srgbClr val="0032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OneDrive\Desktop\PRVI DOKTORANTSKI KOLOKVIJUM\leed green.jf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675"/>
            <a:ext cx="4922874" cy="19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OneDrive\Desktop\PRVI DOKTORANTSKI KOLOKVIJUM\hybrid car in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8140"/>
            <a:ext cx="4922874" cy="229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OneDrive\Desktop\PRVI DOKTORANTSKI KOLOKVIJUM\green busines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22874" cy="26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604846" y="775551"/>
            <a:ext cx="5922279" cy="12729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Veliki</a:t>
            </a:r>
            <a:r>
              <a:rPr lang="en-US" sz="26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projekti</a:t>
            </a:r>
            <a:r>
              <a:rPr lang="en-US" sz="26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6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en-US" sz="26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zelenog</a:t>
            </a:r>
            <a:r>
              <a:rPr lang="en-US" sz="26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osiguranja</a:t>
            </a:r>
            <a:r>
              <a:rPr lang="en-US" sz="2600" b="1" dirty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(1/2)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433237" y="1711841"/>
            <a:ext cx="6479881" cy="4369981"/>
          </a:xfrm>
        </p:spPr>
        <p:txBody>
          <a:bodyPr>
            <a:normAutofit fontScale="32500" lnSpcReduction="20000"/>
          </a:bodyPr>
          <a:lstStyle/>
          <a:p>
            <a:pPr>
              <a:buClr>
                <a:srgbClr val="00B050"/>
              </a:buClr>
            </a:pPr>
            <a:r>
              <a:rPr lang="en-US" sz="6200" b="1" i="1" dirty="0" err="1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Osiguranje</a:t>
            </a:r>
            <a:r>
              <a:rPr lang="en-US" sz="6200" b="1" i="1" dirty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i="1" dirty="0" err="1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otpornosti</a:t>
            </a:r>
            <a:r>
              <a:rPr lang="en-US" sz="6200" b="1" i="1" dirty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i="1" dirty="0" err="1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6200" b="1" i="1" dirty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i="1" dirty="0" err="1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šumske</a:t>
            </a:r>
            <a:r>
              <a:rPr lang="en-US" sz="6200" b="1" i="1" dirty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i="1" dirty="0" err="1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požare</a:t>
            </a:r>
            <a:r>
              <a:rPr lang="en-US" sz="6200" b="1" i="1" dirty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6200" b="1" i="1" dirty="0">
              <a:solidFill>
                <a:srgbClr val="00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Parametarsko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osiguranje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aktivira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broja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spaljenih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hektara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sr-Cyrl-BA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Podstiče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primenu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ekološkog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šumarstva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smanjenju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rizika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šumskih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požara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5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Kaliforniji</a:t>
            </a:r>
            <a:r>
              <a:rPr lang="sr-Cyrl-BA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dovesti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smanjenja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troškova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premija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osiguranja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od 10 do 80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sr-Cyrl-BA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r>
              <a:rPr lang="en-US" sz="6200" b="1" i="1" dirty="0" err="1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Osiguranje</a:t>
            </a:r>
            <a:r>
              <a:rPr lang="en-US" sz="6200" b="1" i="1" dirty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i="1" dirty="0" err="1" smtClean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koralnih</a:t>
            </a:r>
            <a:r>
              <a:rPr lang="en-US" sz="6200" b="1" i="1" dirty="0" smtClean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i="1" dirty="0" err="1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grebena</a:t>
            </a:r>
            <a:r>
              <a:rPr lang="en-US" sz="6200" b="1" i="1" dirty="0">
                <a:solidFill>
                  <a:srgbClr val="00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6200" b="1" i="1" dirty="0">
              <a:solidFill>
                <a:srgbClr val="00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Prvo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osiguranje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prirodnih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resursa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5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svijetu</a:t>
            </a:r>
            <a:r>
              <a:rPr lang="sr-Cyrl-BA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Parametarsko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osiguranje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aktivira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brzine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vjetra</a:t>
            </a:r>
            <a:r>
              <a:rPr lang="sr-Cyrl-BA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Omogućava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brzi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odgovor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obnovu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grebena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uragana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5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Meksiku</a:t>
            </a:r>
            <a:r>
              <a:rPr lang="bs-Latn-BA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171" name="Picture 3" descr="C:\Users\User\OneDrive\Desktop\PRVI DOKTORANTSKI KOLOKVIJUM\suma poyza.jf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2242" cy="227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OneDrive\Desktop\PRVI DOKTORANTSKI KOLOKVIJUM\pozar suma osiguranje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2639"/>
            <a:ext cx="4912242" cy="22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OneDrive\Desktop\PRVI DOKTORANTSKI KOLOKVIJUM\coral reef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5367"/>
            <a:ext cx="4912242" cy="23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4870</Words>
  <Application>WPS Presentation</Application>
  <PresentationFormat>Custom</PresentationFormat>
  <Paragraphs>143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Calisto MT</vt:lpstr>
      <vt:lpstr>Segoe Print</vt:lpstr>
      <vt:lpstr>Univers Condensed</vt:lpstr>
      <vt:lpstr>Microsoft YaHei</vt:lpstr>
      <vt:lpstr>Arial Unicode MS</vt:lpstr>
      <vt:lpstr>Calibri</vt:lpstr>
      <vt:lpstr>Arial Black</vt:lpstr>
      <vt:lpstr>Bahnschrift</vt:lpstr>
      <vt:lpstr>ChronicleVTI</vt:lpstr>
      <vt:lpstr>PowerPoint 演示文稿</vt:lpstr>
      <vt:lpstr>Definicija zelenog osiguranja i njegova uloga u kontekstu klimatskih promjena</vt:lpstr>
      <vt:lpstr>Klimatske promjene i osiguranje</vt:lpstr>
      <vt:lpstr>Inovacije kao ključ adaptacije</vt:lpstr>
      <vt:lpstr>Primjeri inovacija u osiguranju (1/2) </vt:lpstr>
      <vt:lpstr>Primjeri inovacija u osiguranju (2/2) </vt:lpstr>
      <vt:lpstr>Zeleno osiguranje: novi pravac u osiguranju u promjenljivom svijetu </vt:lpstr>
      <vt:lpstr>Primjeri zelenog osiguranja </vt:lpstr>
      <vt:lpstr>Veliki projekti iz oblasti zelenog osiguranja (1/2) </vt:lpstr>
      <vt:lpstr>Veliki projekti iz oblasti zelenog osiguranja (2/2) </vt:lpstr>
      <vt:lpstr>ZAKLJUČAK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2</cp:revision>
  <dcterms:created xsi:type="dcterms:W3CDTF">2021-02-05T14:52:00Z</dcterms:created>
  <dcterms:modified xsi:type="dcterms:W3CDTF">2023-06-02T10:20:35Z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548FDBDC566D4E46BD8334DC149DC68E</vt:lpwstr>
  </property>
  <property fmtid="{D5CDD505-2E9C-101B-9397-08002B2CF9AE}" pid="4" name="KSOProductBuildVer">
    <vt:lpwstr>1033-11.2.0.11537</vt:lpwstr>
  </property>
</Properties>
</file>