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35" r:id="rId2"/>
    <p:sldId id="333" r:id="rId3"/>
    <p:sldId id="353" r:id="rId4"/>
    <p:sldId id="354" r:id="rId5"/>
    <p:sldId id="355" r:id="rId6"/>
    <p:sldId id="361" r:id="rId7"/>
    <p:sldId id="356" r:id="rId8"/>
    <p:sldId id="358" r:id="rId9"/>
    <p:sldId id="357" r:id="rId10"/>
    <p:sldId id="359" r:id="rId11"/>
    <p:sldId id="360" r:id="rId12"/>
    <p:sldId id="362" r:id="rId13"/>
    <p:sldId id="324" r:id="rId14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1E2"/>
    <a:srgbClr val="007DDA"/>
    <a:srgbClr val="0069B8"/>
    <a:srgbClr val="0083E6"/>
    <a:srgbClr val="DC44B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937" autoAdjust="0"/>
  </p:normalViewPr>
  <p:slideViewPr>
    <p:cSldViewPr>
      <p:cViewPr varScale="1">
        <p:scale>
          <a:sx n="74" d="100"/>
          <a:sy n="74" d="100"/>
        </p:scale>
        <p:origin x="-1613" y="-62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808B62-45B2-4AC3-A78E-40F56B65BE5A}" type="datetimeFigureOut">
              <a:rPr lang="sr-Latn-RS" smtClean="0"/>
              <a:pPr/>
              <a:t>28.5.2023.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21518-CF7A-43CA-BC97-C115DEAE565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397408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F5AF2-BEC5-4FC6-829B-0E9613AF1DBE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F2B00-4B28-4D54-A824-053CDC8D3F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3447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863417"/>
          </a:xfrm>
          <a:prstGeom prst="rect">
            <a:avLst/>
          </a:prstGeom>
          <a:solidFill>
            <a:srgbClr val="0081E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2" indent="-92075"/>
            <a:r>
              <a:rPr lang="sr-Latn-RS" sz="4000" dirty="0">
                <a:solidFill>
                  <a:schemeClr val="bg1"/>
                </a:solidFill>
                <a:latin typeface="Calibri Light" panose="020F0302020204030204" pitchFamily="34" charset="0"/>
              </a:rPr>
              <a:t>	</a:t>
            </a:r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en-GB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E646347-BE91-4933-9A8E-3E36F904C3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" y="14226"/>
            <a:ext cx="1790700" cy="6676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4402FD2-C6FB-4FFB-B4EF-3B37EF6FAD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6420" y="152400"/>
            <a:ext cx="3405180" cy="232332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057E1722-2362-4299-A5A4-79B1DE45F2FC}"/>
              </a:ext>
            </a:extLst>
          </p:cNvPr>
          <p:cNvCxnSpPr>
            <a:cxnSpLocks/>
          </p:cNvCxnSpPr>
          <p:nvPr/>
        </p:nvCxnSpPr>
        <p:spPr>
          <a:xfrm flipV="1">
            <a:off x="228600" y="5162914"/>
            <a:ext cx="8686800" cy="311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9062267-805A-41D1-AB60-1FDF428DB7EE}"/>
              </a:ext>
            </a:extLst>
          </p:cNvPr>
          <p:cNvSpPr txBox="1"/>
          <p:nvPr/>
        </p:nvSpPr>
        <p:spPr>
          <a:xfrm>
            <a:off x="0" y="4648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b="1" dirty="0">
                <a:solidFill>
                  <a:schemeClr val="bg1"/>
                </a:solidFill>
              </a:rPr>
              <a:t>ChatGPT u osiguranju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9062267-805A-41D1-AB60-1FDF428DB7EE}"/>
              </a:ext>
            </a:extLst>
          </p:cNvPr>
          <p:cNvSpPr txBox="1"/>
          <p:nvPr/>
        </p:nvSpPr>
        <p:spPr>
          <a:xfrm>
            <a:off x="344992" y="5638800"/>
            <a:ext cx="36936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dirty="0">
                <a:solidFill>
                  <a:schemeClr val="bg1"/>
                </a:solidFill>
              </a:rPr>
              <a:t>ChatGPT &amp; </a:t>
            </a:r>
            <a:r>
              <a:rPr lang="en-GB" sz="2200" dirty="0">
                <a:solidFill>
                  <a:schemeClr val="bg1"/>
                </a:solidFill>
              </a:rPr>
              <a:t>Branko Pavlović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9062267-805A-41D1-AB60-1FDF428DB7EE}"/>
              </a:ext>
            </a:extLst>
          </p:cNvPr>
          <p:cNvSpPr txBox="1"/>
          <p:nvPr/>
        </p:nvSpPr>
        <p:spPr>
          <a:xfrm>
            <a:off x="0" y="6198513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600" dirty="0">
                <a:solidFill>
                  <a:schemeClr val="bg1"/>
                </a:solidFill>
              </a:rPr>
              <a:t>Zlatibor, 3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  <a:r>
              <a:rPr lang="sr-Latn-RS" sz="1600" dirty="0">
                <a:solidFill>
                  <a:schemeClr val="bg1"/>
                </a:solidFill>
              </a:rPr>
              <a:t>6.</a:t>
            </a:r>
            <a:r>
              <a:rPr lang="en-GB" sz="1600" dirty="0">
                <a:solidFill>
                  <a:schemeClr val="bg1"/>
                </a:solidFill>
              </a:rPr>
              <a:t>202</a:t>
            </a:r>
            <a:r>
              <a:rPr lang="sr-Latn-RS" sz="1600" dirty="0">
                <a:solidFill>
                  <a:schemeClr val="bg1"/>
                </a:solidFill>
              </a:rPr>
              <a:t>3</a:t>
            </a:r>
            <a:r>
              <a:rPr lang="en-GB" sz="1600" dirty="0">
                <a:solidFill>
                  <a:schemeClr val="bg1"/>
                </a:solidFill>
              </a:rPr>
              <a:t>. </a:t>
            </a:r>
            <a:r>
              <a:rPr lang="en-GB" sz="1600" dirty="0" err="1">
                <a:solidFill>
                  <a:schemeClr val="bg1"/>
                </a:solidFill>
              </a:rPr>
              <a:t>godine</a:t>
            </a:r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4A167DA-01CC-7896-1476-0BC07E71739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0" y="14226"/>
            <a:ext cx="6096000" cy="433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6455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D7D6BED-8C4C-96A8-A047-4186CF7DF8A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3020954"/>
            <a:ext cx="6716467" cy="34560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381207C-BF79-43CD-B2DF-399E46E69A7A}"/>
              </a:ext>
            </a:extLst>
          </p:cNvPr>
          <p:cNvSpPr txBox="1"/>
          <p:nvPr/>
        </p:nvSpPr>
        <p:spPr>
          <a:xfrm>
            <a:off x="95054" y="685800"/>
            <a:ext cx="8795242" cy="4001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2"/>
            <a:r>
              <a:rPr lang="pl-PL" sz="2000" b="1" dirty="0">
                <a:solidFill>
                  <a:schemeClr val="bg1"/>
                </a:solidFill>
              </a:rPr>
              <a:t>ChatGPT u ulozi matematičara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6FC4A41-72E5-40FA-9EA4-3184C54302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468" y="59186"/>
            <a:ext cx="1459812" cy="5579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3890D95-ECEB-444B-B21E-5CB6C338EE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6915" y="91493"/>
            <a:ext cx="762000" cy="4933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44C5919-9983-DE62-D6D9-EC83E2EDB6C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71600" y="3060032"/>
            <a:ext cx="457200" cy="4451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6B24756-570F-7AE1-5EE2-67F45DE745E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60733" y="2066925"/>
            <a:ext cx="6716467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9274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381207C-BF79-43CD-B2DF-399E46E69A7A}"/>
              </a:ext>
            </a:extLst>
          </p:cNvPr>
          <p:cNvSpPr txBox="1"/>
          <p:nvPr/>
        </p:nvSpPr>
        <p:spPr>
          <a:xfrm>
            <a:off x="95054" y="685800"/>
            <a:ext cx="8795242" cy="4001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2"/>
            <a:r>
              <a:rPr lang="pl-PL" sz="2000" b="1" dirty="0">
                <a:solidFill>
                  <a:schemeClr val="bg1"/>
                </a:solidFill>
              </a:rPr>
              <a:t>ChatGPT pesnik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6FC4A41-72E5-40FA-9EA4-3184C54302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468" y="59186"/>
            <a:ext cx="1459812" cy="5579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3890D95-ECEB-444B-B21E-5CB6C338EE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6915" y="91493"/>
            <a:ext cx="762000" cy="4933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20DCB2C-B54D-8E89-71EC-7397AA092A6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-33454"/>
            <a:ext cx="3657600" cy="689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8113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381207C-BF79-43CD-B2DF-399E46E69A7A}"/>
              </a:ext>
            </a:extLst>
          </p:cNvPr>
          <p:cNvSpPr txBox="1"/>
          <p:nvPr/>
        </p:nvSpPr>
        <p:spPr>
          <a:xfrm>
            <a:off x="95054" y="685800"/>
            <a:ext cx="8795242" cy="4001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2"/>
            <a:r>
              <a:rPr lang="pl-PL" sz="2000" b="1" dirty="0">
                <a:solidFill>
                  <a:schemeClr val="bg1"/>
                </a:solidFill>
              </a:rPr>
              <a:t>ChatGPT pokušava da bude duhovit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6FC4A41-72E5-40FA-9EA4-3184C54302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468" y="59186"/>
            <a:ext cx="1459812" cy="5579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3890D95-ECEB-444B-B21E-5CB6C338EE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6915" y="91493"/>
            <a:ext cx="762000" cy="4933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A08E1AC-EEE0-0BB4-72E0-0BEF95CC1B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9651" y="2438400"/>
            <a:ext cx="5494149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6893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863417"/>
          </a:xfrm>
          <a:prstGeom prst="rect">
            <a:avLst/>
          </a:prstGeom>
          <a:solidFill>
            <a:srgbClr val="0081E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2" indent="-92075"/>
            <a:r>
              <a:rPr lang="sr-Latn-RS" sz="4000" dirty="0">
                <a:solidFill>
                  <a:schemeClr val="bg1"/>
                </a:solidFill>
                <a:latin typeface="Calibri Light" panose="020F0302020204030204" pitchFamily="34" charset="0"/>
              </a:rPr>
              <a:t>	</a:t>
            </a:r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en-GB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4D872DA-EFC3-4E10-A91A-4CE06B9813E4}"/>
              </a:ext>
            </a:extLst>
          </p:cNvPr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4" indent="-92075" algn="ctr"/>
            <a:r>
              <a:rPr lang="sr-Latn-RS" sz="3600" dirty="0">
                <a:solidFill>
                  <a:schemeClr val="bg1"/>
                </a:solidFill>
                <a:latin typeface="Calibri Light" panose="020F0302020204030204" pitchFamily="34" charset="0"/>
              </a:rPr>
              <a:t>HVALA</a:t>
            </a:r>
            <a:r>
              <a:rPr lang="en-GB" sz="3600" dirty="0">
                <a:solidFill>
                  <a:schemeClr val="bg1"/>
                </a:solidFill>
                <a:latin typeface="Calibri Light" panose="020F0302020204030204" pitchFamily="34" charset="0"/>
              </a:rPr>
              <a:t> NA PAŽNJI</a:t>
            </a:r>
            <a:r>
              <a:rPr lang="sr-Latn-RS" sz="3600" dirty="0">
                <a:solidFill>
                  <a:schemeClr val="bg1"/>
                </a:solidFill>
                <a:latin typeface="Calibri Light" panose="020F0302020204030204" pitchFamily="34" charset="0"/>
              </a:rPr>
              <a:t>!</a:t>
            </a:r>
            <a:endParaRPr lang="en-GB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4402FD2-C6FB-4FFB-B4EF-3B37EF6FAD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8853" y="273368"/>
            <a:ext cx="5626294" cy="38387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D7E6ED1-CDAA-2ABB-479C-C3243ABF7AD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0"/>
            <a:ext cx="5715000" cy="598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2520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25468" y="1661691"/>
            <a:ext cx="8332732" cy="3149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4000"/>
              </a:lnSpc>
            </a:pPr>
            <a:r>
              <a:rPr lang="sr-Latn-RS" b="1" dirty="0">
                <a:latin typeface="Calibri" panose="020F0502020204030204" pitchFamily="34" charset="0"/>
                <a:ea typeface="Calibri" panose="020F0502020204030204" pitchFamily="34" charset="0"/>
              </a:rPr>
              <a:t>Šta je ChatGPT?</a:t>
            </a:r>
          </a:p>
          <a:p>
            <a:pPr lvl="0" algn="ctr">
              <a:lnSpc>
                <a:spcPct val="114000"/>
              </a:lnSpc>
            </a:pPr>
            <a:endParaRPr lang="sr-Latn-RS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14000"/>
              </a:lnSpc>
            </a:pPr>
            <a:endParaRPr lang="sr-Latn-R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ChatGPT je vrsta veštačke inteligencije, tačnije generativni jezički model, koji se može koristiti za različite svrhe, uključujući osiguranje</a:t>
            </a:r>
          </a:p>
          <a:p>
            <a:pPr marL="800100" lvl="1" indent="-3429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endParaRPr lang="sr-Latn-R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ChatGPT modeli mogu da obrade ogromne količine podataka i nauče razne obrasce i trendove, što ih čini korisnim alatom u proceni rizika i donošenju odluka u oblasti osiguranja</a:t>
            </a:r>
          </a:p>
          <a:p>
            <a:pPr marL="285750" indent="-285750">
              <a:buFontTx/>
              <a:buChar char="-"/>
            </a:pPr>
            <a:endParaRPr lang="sr-Latn-RS" sz="1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381207C-BF79-43CD-B2DF-399E46E69A7A}"/>
              </a:ext>
            </a:extLst>
          </p:cNvPr>
          <p:cNvSpPr txBox="1"/>
          <p:nvPr/>
        </p:nvSpPr>
        <p:spPr>
          <a:xfrm>
            <a:off x="95054" y="685800"/>
            <a:ext cx="8795242" cy="4001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2"/>
            <a:r>
              <a:rPr lang="pl-PL" sz="2000" b="1" dirty="0">
                <a:solidFill>
                  <a:schemeClr val="bg1"/>
                </a:solidFill>
              </a:rPr>
              <a:t>ChatGPT o sebi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6FC4A41-72E5-40FA-9EA4-3184C54302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468" y="59186"/>
            <a:ext cx="1459812" cy="5579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3890D95-ECEB-444B-B21E-5CB6C338EE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6915" y="91493"/>
            <a:ext cx="762000" cy="4933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6BD5668-8985-B956-0CD0-85F1A30645C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05804" y="1585491"/>
            <a:ext cx="523195" cy="54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5228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25468" y="1661691"/>
            <a:ext cx="8332732" cy="4413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4000"/>
              </a:lnSpc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</a:rPr>
              <a:t>Kako ChatGPT može da se primeni u osiguranju?</a:t>
            </a:r>
            <a:endParaRPr lang="sr-Latn-RS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algn="ctr">
              <a:lnSpc>
                <a:spcPct val="114000"/>
              </a:lnSpc>
            </a:pPr>
            <a:endParaRPr lang="sr-Latn-RS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14000"/>
              </a:lnSpc>
            </a:pPr>
            <a:endParaRPr lang="sr-Latn-R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ChatGPT može da se koristi za obradu velikih količina podataka o osiguranju, uključujući istoriju šteta, kupovine polisa i drugih podataka, kako bi se identifikovali trendovi i rizici</a:t>
            </a:r>
          </a:p>
          <a:p>
            <a:pPr marL="800100" lvl="1" indent="-3429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endParaRPr lang="sr-Latn-R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ChatGPT može da se koristi za automatizovanje procesa podnošenja zahteva za osiguranje, što bi moglo da poboljša efikasnost i smanji troškove</a:t>
            </a:r>
          </a:p>
          <a:p>
            <a:pPr marL="800100" lvl="1" indent="-3429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endParaRPr lang="sr-Latn-R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ChatGPT može da se koristi za unapređenje korisničkog iskustva putem personalizovanih </a:t>
            </a:r>
            <a:r>
              <a:rPr lang="sr-Latn-RS" dirty="0" err="1">
                <a:latin typeface="Calibri" panose="020F0502020204030204" pitchFamily="34" charset="0"/>
                <a:ea typeface="Calibri" panose="020F0502020204030204" pitchFamily="34" charset="0"/>
              </a:rPr>
              <a:t>chatbotova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, koji mogu da odgovore na pitanja i pruže podršku klijentima</a:t>
            </a:r>
          </a:p>
          <a:p>
            <a:pPr marL="285750" indent="-285750">
              <a:buFontTx/>
              <a:buChar char="-"/>
            </a:pPr>
            <a:endParaRPr lang="sr-Latn-RS" sz="1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381207C-BF79-43CD-B2DF-399E46E69A7A}"/>
              </a:ext>
            </a:extLst>
          </p:cNvPr>
          <p:cNvSpPr txBox="1"/>
          <p:nvPr/>
        </p:nvSpPr>
        <p:spPr>
          <a:xfrm>
            <a:off x="95054" y="685800"/>
            <a:ext cx="8795242" cy="4001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2"/>
            <a:r>
              <a:rPr lang="pl-PL" sz="2000" b="1" dirty="0">
                <a:solidFill>
                  <a:schemeClr val="bg1"/>
                </a:solidFill>
              </a:rPr>
              <a:t>ChatGPT o sebi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6FC4A41-72E5-40FA-9EA4-3184C54302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468" y="59186"/>
            <a:ext cx="1459812" cy="5579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3890D95-ECEB-444B-B21E-5CB6C338EE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6915" y="91493"/>
            <a:ext cx="762000" cy="49331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5050332-839E-5D73-41C9-4AED0350934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1585491"/>
            <a:ext cx="523195" cy="54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1679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25468" y="1661691"/>
            <a:ext cx="8332732" cy="4413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4000"/>
              </a:lnSpc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</a:rPr>
              <a:t>Koji su potencijalni izazovi u primeni ChatGPT u osiguranju?</a:t>
            </a:r>
          </a:p>
          <a:p>
            <a:pPr lvl="0" algn="ctr">
              <a:lnSpc>
                <a:spcPct val="114000"/>
              </a:lnSpc>
            </a:pPr>
            <a:endParaRPr lang="pl-PL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algn="ctr">
              <a:lnSpc>
                <a:spcPct val="114000"/>
              </a:lnSpc>
            </a:pPr>
            <a:endParaRPr lang="sr-Latn-R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Kao i svaka tehnologija, primena ChatGPT u osiguranju može da predstavi određene izazove, uključujući zaštitu podataka i ličnih informacija klijenata</a:t>
            </a:r>
          </a:p>
          <a:p>
            <a:pPr marL="800100" lvl="1" indent="-3429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endParaRPr lang="sr-Latn-R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Postoji mogućnost da </a:t>
            </a:r>
            <a:r>
              <a:rPr lang="sr-Latn-RS" dirty="0" err="1">
                <a:latin typeface="Calibri" panose="020F0502020204030204" pitchFamily="34" charset="0"/>
                <a:ea typeface="Calibri" panose="020F0502020204030204" pitchFamily="34" charset="0"/>
              </a:rPr>
              <a:t>chatbotovi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 neće moći da reše sve probleme klijenata, što bi moglo da dovede do nezadovoljstva i gubitka klijenata</a:t>
            </a:r>
          </a:p>
          <a:p>
            <a:pPr marL="800100" lvl="1" indent="-3429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endParaRPr lang="sr-Latn-R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Mogu postojati etički izazovi u primeni veštačke inteligencije u donošenju odluka u oblasti osiguranja, uključujući potencijalnu diskriminaciju i nepravedno postupanje</a:t>
            </a:r>
          </a:p>
          <a:p>
            <a:pPr marL="800100" lvl="1" indent="-3429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endParaRPr lang="sr-Latn-R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sr-Latn-RS" sz="1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381207C-BF79-43CD-B2DF-399E46E69A7A}"/>
              </a:ext>
            </a:extLst>
          </p:cNvPr>
          <p:cNvSpPr txBox="1"/>
          <p:nvPr/>
        </p:nvSpPr>
        <p:spPr>
          <a:xfrm>
            <a:off x="95054" y="685800"/>
            <a:ext cx="8795242" cy="4001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2"/>
            <a:r>
              <a:rPr lang="pl-PL" sz="2000" b="1" dirty="0">
                <a:solidFill>
                  <a:schemeClr val="bg1"/>
                </a:solidFill>
              </a:rPr>
              <a:t>ChatGPT o sebi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6FC4A41-72E5-40FA-9EA4-3184C54302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468" y="59186"/>
            <a:ext cx="1459812" cy="5579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3890D95-ECEB-444B-B21E-5CB6C338EE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6915" y="91493"/>
            <a:ext cx="762000" cy="4933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15C55EB-2D3D-B7DD-8F65-58D6458EEF4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1585491"/>
            <a:ext cx="523195" cy="54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1944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25468" y="1661691"/>
            <a:ext cx="8332732" cy="3149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4000"/>
              </a:lnSpc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</a:rPr>
              <a:t>Zaključak</a:t>
            </a:r>
            <a:endParaRPr lang="sr-Latn-RS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algn="ctr">
              <a:lnSpc>
                <a:spcPct val="114000"/>
              </a:lnSpc>
            </a:pPr>
            <a:endParaRPr lang="sr-Latn-RS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algn="ctr">
              <a:lnSpc>
                <a:spcPct val="114000"/>
              </a:lnSpc>
            </a:pPr>
            <a:endParaRPr lang="sr-Latn-R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Primena ChatGPT u osiguranju ima veliki potencijal za poboljšanje efikasnosti i unapređenje korisničkog iskustva</a:t>
            </a:r>
          </a:p>
          <a:p>
            <a:pPr marL="800100" lvl="1" indent="-3429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endParaRPr lang="sr-Latn-R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Međutim, moraju se uzeti u obzir potencijalni izazovi i problemi kako bi se obezbedila odgovarajuća zaštita podataka i etičko postupanje</a:t>
            </a:r>
          </a:p>
          <a:p>
            <a:pPr marL="800100" lvl="1" indent="-3429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endParaRPr lang="sr-Latn-R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sr-Latn-RS" sz="1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381207C-BF79-43CD-B2DF-399E46E69A7A}"/>
              </a:ext>
            </a:extLst>
          </p:cNvPr>
          <p:cNvSpPr txBox="1"/>
          <p:nvPr/>
        </p:nvSpPr>
        <p:spPr>
          <a:xfrm>
            <a:off x="95054" y="685800"/>
            <a:ext cx="8795242" cy="4001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2"/>
            <a:r>
              <a:rPr lang="pl-PL" sz="2000" b="1" dirty="0">
                <a:solidFill>
                  <a:schemeClr val="bg1"/>
                </a:solidFill>
              </a:rPr>
              <a:t>ChatGPT o sebi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6FC4A41-72E5-40FA-9EA4-3184C54302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468" y="59186"/>
            <a:ext cx="1459812" cy="5579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3890D95-ECEB-444B-B21E-5CB6C338EE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6915" y="91493"/>
            <a:ext cx="762000" cy="49331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1EF2E72-D92E-D6E3-29AD-EA0068A2C62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8205" y="1585491"/>
            <a:ext cx="523195" cy="54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9130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277868" y="2169649"/>
            <a:ext cx="8332732" cy="270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4000"/>
              </a:lnSpc>
            </a:pPr>
            <a:r>
              <a:rPr lang="sr-Latn-RS" sz="3200" dirty="0">
                <a:latin typeface="Calibri" panose="020F0502020204030204" pitchFamily="34" charset="0"/>
                <a:ea typeface="Calibri" panose="020F0502020204030204" pitchFamily="34" charset="0"/>
              </a:rPr>
              <a:t>Primeri veština i znanja ChatGPT-a</a:t>
            </a:r>
          </a:p>
          <a:p>
            <a:pPr lvl="0" algn="ctr">
              <a:lnSpc>
                <a:spcPct val="114000"/>
              </a:lnSpc>
            </a:pPr>
            <a:endParaRPr lang="sr-Latn-RS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algn="ctr">
              <a:lnSpc>
                <a:spcPct val="114000"/>
              </a:lnSpc>
            </a:pPr>
            <a:endParaRPr lang="sr-Latn-RS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endParaRPr lang="sr-Latn-RS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sr-Latn-R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381207C-BF79-43CD-B2DF-399E46E69A7A}"/>
              </a:ext>
            </a:extLst>
          </p:cNvPr>
          <p:cNvSpPr txBox="1"/>
          <p:nvPr/>
        </p:nvSpPr>
        <p:spPr>
          <a:xfrm>
            <a:off x="95054" y="685800"/>
            <a:ext cx="8795242" cy="4001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2"/>
            <a:r>
              <a:rPr lang="pl-PL" sz="2000" b="1" dirty="0">
                <a:solidFill>
                  <a:schemeClr val="bg1"/>
                </a:solidFill>
              </a:rPr>
              <a:t>ChatGPT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6FC4A41-72E5-40FA-9EA4-3184C54302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468" y="59186"/>
            <a:ext cx="1459812" cy="5579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3890D95-ECEB-444B-B21E-5CB6C338EE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6915" y="91493"/>
            <a:ext cx="762000" cy="49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557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381207C-BF79-43CD-B2DF-399E46E69A7A}"/>
              </a:ext>
            </a:extLst>
          </p:cNvPr>
          <p:cNvSpPr txBox="1"/>
          <p:nvPr/>
        </p:nvSpPr>
        <p:spPr>
          <a:xfrm>
            <a:off x="95054" y="685800"/>
            <a:ext cx="8795242" cy="4001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2"/>
            <a:r>
              <a:rPr lang="pl-PL" sz="2000" b="1" dirty="0">
                <a:solidFill>
                  <a:schemeClr val="bg1"/>
                </a:solidFill>
              </a:rPr>
              <a:t>ChatGPT o UAS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6FC4A41-72E5-40FA-9EA4-3184C54302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468" y="59186"/>
            <a:ext cx="1459812" cy="5579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3890D95-ECEB-444B-B21E-5CB6C338EE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6915" y="91493"/>
            <a:ext cx="762000" cy="4933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FE749DF-79E9-9B76-71B2-5538ABF42B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7437" y="0"/>
            <a:ext cx="59465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8567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381207C-BF79-43CD-B2DF-399E46E69A7A}"/>
              </a:ext>
            </a:extLst>
          </p:cNvPr>
          <p:cNvSpPr txBox="1"/>
          <p:nvPr/>
        </p:nvSpPr>
        <p:spPr>
          <a:xfrm>
            <a:off x="95054" y="685800"/>
            <a:ext cx="8795242" cy="4001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2"/>
            <a:r>
              <a:rPr lang="pl-PL" sz="2000" b="1" dirty="0">
                <a:solidFill>
                  <a:schemeClr val="bg1"/>
                </a:solidFill>
              </a:rPr>
              <a:t>ChatGPT o časopisu Svet osiguranja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6FC4A41-72E5-40FA-9EA4-3184C54302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468" y="59186"/>
            <a:ext cx="1459812" cy="5579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3890D95-ECEB-444B-B21E-5CB6C338EE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6915" y="91493"/>
            <a:ext cx="762000" cy="4933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32A070-2272-0D0D-799E-998F410EE2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1023" y="1524000"/>
            <a:ext cx="5626577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4243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381207C-BF79-43CD-B2DF-399E46E69A7A}"/>
              </a:ext>
            </a:extLst>
          </p:cNvPr>
          <p:cNvSpPr txBox="1"/>
          <p:nvPr/>
        </p:nvSpPr>
        <p:spPr>
          <a:xfrm>
            <a:off x="95054" y="685800"/>
            <a:ext cx="8795242" cy="4001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2"/>
            <a:r>
              <a:rPr lang="pl-PL" sz="2000" b="1" dirty="0">
                <a:solidFill>
                  <a:schemeClr val="bg1"/>
                </a:solidFill>
              </a:rPr>
              <a:t>ChatGPT o Dušku Jovanoviću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6FC4A41-72E5-40FA-9EA4-3184C54302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468" y="59186"/>
            <a:ext cx="1459812" cy="5579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3890D95-ECEB-444B-B21E-5CB6C338EE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6915" y="91493"/>
            <a:ext cx="762000" cy="4933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579C3D0-7ACB-7D36-ECDE-974E016B14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3801" y="13559"/>
            <a:ext cx="5407572" cy="680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7538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6479</TotalTime>
  <Words>310</Words>
  <Application>Microsoft Office PowerPoint</Application>
  <PresentationFormat>On-screen Show (4:3)</PresentationFormat>
  <Paragraphs>64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Bojana Carmak</dc:creator>
  <cp:lastModifiedBy>Marija</cp:lastModifiedBy>
  <cp:revision>525</cp:revision>
  <cp:lastPrinted>2020-10-25T19:00:08Z</cp:lastPrinted>
  <dcterms:created xsi:type="dcterms:W3CDTF">2006-08-16T00:00:00Z</dcterms:created>
  <dcterms:modified xsi:type="dcterms:W3CDTF">2023-05-28T21:12:40Z</dcterms:modified>
</cp:coreProperties>
</file>